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BD57D-A8EC-40FA-B6CD-AACDFB58CC2F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E1AEB-0852-494B-A587-4D98700426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35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64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679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677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916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1863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549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90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514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60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8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15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CEF4-80F6-4AA5-B055-99A4360BF2F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D88C1-9C9E-430F-847B-3BEBD6319E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27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6.png"/><Relationship Id="rId5" Type="http://schemas.openxmlformats.org/officeDocument/2006/relationships/image" Target="../media/image7.jp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8.jp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es/dp/B011NMZP7G/?coliid=I2B06BLWB56T4N&amp;colid=37VAMH4NE20TA&amp;psc=0&amp;ref_=lv_ov_lig_dp_it" TargetMode="External"/><Relationship Id="rId13" Type="http://schemas.openxmlformats.org/officeDocument/2006/relationships/hyperlink" Target="https://www.amazon.es/dp/B073XH9GCQ/?coliid=I1EFX5MZ452F13&amp;colid=37VAMH4NE20TA&amp;psc=0&amp;ref_=lv_ov_lig_dp_it" TargetMode="External"/><Relationship Id="rId18" Type="http://schemas.openxmlformats.org/officeDocument/2006/relationships/image" Target="../media/image2.png"/><Relationship Id="rId3" Type="http://schemas.openxmlformats.org/officeDocument/2006/relationships/image" Target="../media/image8.jpg"/><Relationship Id="rId21" Type="http://schemas.openxmlformats.org/officeDocument/2006/relationships/image" Target="../media/image22.png"/><Relationship Id="rId7" Type="http://schemas.openxmlformats.org/officeDocument/2006/relationships/hyperlink" Target="https://www.amazon.es/dp/B06Y1ZPNMS/?coliid=IGX6CFS36BVV6&amp;colid=37VAMH4NE20TA&amp;psc=1&amp;ref_=lv_ov_lig_dp_it" TargetMode="External"/><Relationship Id="rId12" Type="http://schemas.openxmlformats.org/officeDocument/2006/relationships/hyperlink" Target="https://www.amazon.es/dp/B07BLRNTXW/?coliid=I1Q1XX8URGJVZ4&amp;colid=37VAMH4NE20TA&amp;psc=1&amp;ref_=lv_ov_lig_dp_it" TargetMode="External"/><Relationship Id="rId17" Type="http://schemas.openxmlformats.org/officeDocument/2006/relationships/image" Target="../media/image1.png"/><Relationship Id="rId2" Type="http://schemas.openxmlformats.org/officeDocument/2006/relationships/image" Target="../media/image7.jpg"/><Relationship Id="rId16" Type="http://schemas.openxmlformats.org/officeDocument/2006/relationships/image" Target="../media/image11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azon.es/dp/B06Y3ZHPWC/?coliid=I1JR7IUDY8CY4P&amp;colid=37VAMH4NE20TA&amp;psc=1&amp;ref_=lv_ov_lig_dp_it" TargetMode="External"/><Relationship Id="rId11" Type="http://schemas.openxmlformats.org/officeDocument/2006/relationships/hyperlink" Target="https://www.amazon.es/dp/B06XF2MHCM/?coliid=I320DPWK4EPZFM&amp;colid=37VAMH4NE20TA&amp;psc=0&amp;ref_=lv_ov_lig_dp_it" TargetMode="External"/><Relationship Id="rId5" Type="http://schemas.openxmlformats.org/officeDocument/2006/relationships/image" Target="../media/image10.jpg"/><Relationship Id="rId15" Type="http://schemas.openxmlformats.org/officeDocument/2006/relationships/hyperlink" Target="https://www.amazon.es/dp/B079H6PDCK/?coliid=I5F9OQEH3XHI7&amp;colid=37VAMH4NE20TA&amp;psc=1&amp;ref_=lv_ov_lig_dp_it" TargetMode="External"/><Relationship Id="rId10" Type="http://schemas.openxmlformats.org/officeDocument/2006/relationships/hyperlink" Target="https://www.amazon.es/dp/B077ZTQPYS/?coliid=I22NA86GEEU85R&amp;colid=37VAMH4NE20TA&amp;psc=0&amp;ref_=lv_ov_lig_dp_it" TargetMode="External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hyperlink" Target="https://www.amazon.es/dp/B01GKYC86S/?coliid=I1WOUB6HAY3B2N&amp;colid=37VAMH4NE20TA&amp;psc=1&amp;ref_=lv_ov_lig_dp_it" TargetMode="External"/><Relationship Id="rId14" Type="http://schemas.openxmlformats.org/officeDocument/2006/relationships/hyperlink" Target="https://www.amazon.es/dp/B07BFH96M3/?coliid=I214BUP8E3XHQ1&amp;colid=37VAMH4NE20TA&amp;psc=0&amp;ref_=lv_ov_lig_dp_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4795A3-527F-4A4C-8D86-A9643FD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1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D5C5AD-47DA-46D4-98A7-1A465FB7F391}"/>
              </a:ext>
            </a:extLst>
          </p:cNvPr>
          <p:cNvSpPr txBox="1"/>
          <p:nvPr/>
        </p:nvSpPr>
        <p:spPr>
          <a:xfrm>
            <a:off x="114301" y="5894686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Integrantes: Jaime Cortés Vázquez</a:t>
            </a:r>
          </a:p>
          <a:p>
            <a:r>
              <a:rPr lang="es-ES" dirty="0"/>
              <a:t>		     Francisco Javier Viera Chaves</a:t>
            </a:r>
          </a:p>
          <a:p>
            <a:r>
              <a:rPr lang="es-ES" dirty="0"/>
              <a:t>		     Asier Herrería Oña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14909EF-B923-4DCE-8563-B1917E19C78D}"/>
              </a:ext>
            </a:extLst>
          </p:cNvPr>
          <p:cNvSpPr txBox="1"/>
          <p:nvPr/>
        </p:nvSpPr>
        <p:spPr>
          <a:xfrm>
            <a:off x="5781673" y="5894686"/>
            <a:ext cx="324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Tutor: Luis Miguel Soria Morillo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191634D-A1F2-43CF-8F79-DEB2691BE235}"/>
              </a:ext>
            </a:extLst>
          </p:cNvPr>
          <p:cNvGrpSpPr/>
          <p:nvPr/>
        </p:nvGrpSpPr>
        <p:grpSpPr>
          <a:xfrm>
            <a:off x="380332" y="136524"/>
            <a:ext cx="8649367" cy="1138773"/>
            <a:chOff x="380332" y="136524"/>
            <a:chExt cx="8649367" cy="113877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6AAF466-6B98-404C-BF1E-014C84FF901A}"/>
                </a:ext>
              </a:extLst>
            </p:cNvPr>
            <p:cNvSpPr txBox="1"/>
            <p:nvPr/>
          </p:nvSpPr>
          <p:spPr>
            <a:xfrm>
              <a:off x="1622821" y="136524"/>
              <a:ext cx="589835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/>
                <a:t>Proyecto Tabla Periódica</a:t>
              </a:r>
            </a:p>
            <a:p>
              <a:r>
                <a:rPr lang="es-ES" sz="2800" dirty="0"/>
                <a:t>Desarrollo de Aplicaciones Distribuidas</a:t>
              </a: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BB49337-F247-4351-9A05-F9AE3C92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697" y="187483"/>
              <a:ext cx="1444002" cy="1087814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6D3C1E8-641F-4902-AB7D-22817DFC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2" y="279816"/>
              <a:ext cx="1043746" cy="92333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8ACDBBF-ED1F-402D-8512-CC150829255C}"/>
              </a:ext>
            </a:extLst>
          </p:cNvPr>
          <p:cNvSpPr txBox="1"/>
          <p:nvPr/>
        </p:nvSpPr>
        <p:spPr>
          <a:xfrm>
            <a:off x="3152766" y="1295594"/>
            <a:ext cx="283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 colaboración con: 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F3781CA-6A8B-43CD-A0AF-71381521D521}"/>
              </a:ext>
            </a:extLst>
          </p:cNvPr>
          <p:cNvGrpSpPr/>
          <p:nvPr/>
        </p:nvGrpSpPr>
        <p:grpSpPr>
          <a:xfrm>
            <a:off x="2765767" y="1853877"/>
            <a:ext cx="3796669" cy="3772697"/>
            <a:chOff x="2765767" y="1853877"/>
            <a:chExt cx="3796669" cy="3772697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911AED8-CA7D-4F7B-A0D2-F793B213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351" y="2887949"/>
              <a:ext cx="3651499" cy="2738625"/>
            </a:xfrm>
            <a:prstGeom prst="rect">
              <a:avLst/>
            </a:prstGeom>
          </p:spPr>
        </p:pic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6494B418-7864-46E0-A0C8-E99FF54C9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055" t="9923" r="24312" b="75729"/>
            <a:stretch/>
          </p:blipFill>
          <p:spPr>
            <a:xfrm>
              <a:off x="2765767" y="1853877"/>
              <a:ext cx="3796669" cy="1034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46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4795A3-527F-4A4C-8D86-A9643FD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2</a:t>
            </a:fld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8E59272-F02B-4522-9379-AE8E02A7AB2F}"/>
              </a:ext>
            </a:extLst>
          </p:cNvPr>
          <p:cNvSpPr txBox="1"/>
          <p:nvPr/>
        </p:nvSpPr>
        <p:spPr>
          <a:xfrm>
            <a:off x="2127419" y="1308820"/>
            <a:ext cx="488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Objetivos de nuestro proyecto: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F32848F-20F5-40C3-A2C1-F1225AA13F9E}"/>
              </a:ext>
            </a:extLst>
          </p:cNvPr>
          <p:cNvGrpSpPr/>
          <p:nvPr/>
        </p:nvGrpSpPr>
        <p:grpSpPr>
          <a:xfrm>
            <a:off x="380332" y="136524"/>
            <a:ext cx="8649367" cy="1138773"/>
            <a:chOff x="380332" y="136524"/>
            <a:chExt cx="8649367" cy="1138773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1630B69-3894-4342-880C-3784772A5056}"/>
                </a:ext>
              </a:extLst>
            </p:cNvPr>
            <p:cNvSpPr txBox="1"/>
            <p:nvPr/>
          </p:nvSpPr>
          <p:spPr>
            <a:xfrm>
              <a:off x="1622821" y="136524"/>
              <a:ext cx="589835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/>
                <a:t>Proyecto Tabla Periódica</a:t>
              </a:r>
            </a:p>
            <a:p>
              <a:r>
                <a:rPr lang="es-ES" sz="2800" dirty="0"/>
                <a:t>Desarrollo de Aplicaciones Distribuidas</a:t>
              </a: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64711CB-E973-4A01-A007-A51340C86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697" y="187483"/>
              <a:ext cx="1444002" cy="1087814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2A077E0-5E76-4D25-ADE7-AC75920B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2" y="279816"/>
              <a:ext cx="1043746" cy="923330"/>
            </a:xfrm>
            <a:prstGeom prst="rect">
              <a:avLst/>
            </a:prstGeom>
          </p:spPr>
        </p:pic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4FBDCDE4-6059-4093-97C1-5AED3455F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47" t="30143" r="54954" b="33486"/>
          <a:stretch/>
        </p:blipFill>
        <p:spPr>
          <a:xfrm>
            <a:off x="1328653" y="1865563"/>
            <a:ext cx="6486690" cy="48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0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4795A3-527F-4A4C-8D86-A9643FD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3</a:t>
            </a:fld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8E59272-F02B-4522-9379-AE8E02A7AB2F}"/>
              </a:ext>
            </a:extLst>
          </p:cNvPr>
          <p:cNvSpPr txBox="1"/>
          <p:nvPr/>
        </p:nvSpPr>
        <p:spPr>
          <a:xfrm>
            <a:off x="3416383" y="1255194"/>
            <a:ext cx="231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Componentes: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CD8093C-81EF-49E7-B5D5-284F882B061E}"/>
              </a:ext>
            </a:extLst>
          </p:cNvPr>
          <p:cNvGrpSpPr/>
          <p:nvPr/>
        </p:nvGrpSpPr>
        <p:grpSpPr>
          <a:xfrm>
            <a:off x="380332" y="136524"/>
            <a:ext cx="8649367" cy="1138773"/>
            <a:chOff x="380332" y="136524"/>
            <a:chExt cx="8649367" cy="1138773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421504A2-79B9-4314-9533-C5AE3F7CB390}"/>
                </a:ext>
              </a:extLst>
            </p:cNvPr>
            <p:cNvSpPr txBox="1"/>
            <p:nvPr/>
          </p:nvSpPr>
          <p:spPr>
            <a:xfrm>
              <a:off x="1622821" y="136524"/>
              <a:ext cx="589835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/>
                <a:t>Proyecto Tabla Periódica</a:t>
              </a:r>
            </a:p>
            <a:p>
              <a:r>
                <a:rPr lang="es-ES" sz="2800" dirty="0"/>
                <a:t>Desarrollo de Aplicaciones Distribuidas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16397525-6C8D-4370-A759-6BC7FE19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697" y="187483"/>
              <a:ext cx="1444002" cy="1087814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99D9EBFE-A9A9-4455-B66B-0DF561DB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2" y="279816"/>
              <a:ext cx="1043746" cy="923330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5007497-9074-4275-8F3C-873D721E529A}"/>
              </a:ext>
            </a:extLst>
          </p:cNvPr>
          <p:cNvGrpSpPr/>
          <p:nvPr/>
        </p:nvGrpSpPr>
        <p:grpSpPr>
          <a:xfrm>
            <a:off x="95134" y="2051085"/>
            <a:ext cx="9048866" cy="4034656"/>
            <a:chOff x="95134" y="2051085"/>
            <a:chExt cx="9048866" cy="4034656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4A7FC64A-84E6-484A-A500-268A24C8B6EC}"/>
                </a:ext>
              </a:extLst>
            </p:cNvPr>
            <p:cNvGrpSpPr/>
            <p:nvPr/>
          </p:nvGrpSpPr>
          <p:grpSpPr>
            <a:xfrm>
              <a:off x="942422" y="4592694"/>
              <a:ext cx="1866492" cy="1493047"/>
              <a:chOff x="1168010" y="2056715"/>
              <a:chExt cx="2337769" cy="1759109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0533F9B0-C90E-491F-BAE5-0FF969A1CEDA}"/>
                  </a:ext>
                </a:extLst>
              </p:cNvPr>
              <p:cNvGrpSpPr/>
              <p:nvPr/>
            </p:nvGrpSpPr>
            <p:grpSpPr>
              <a:xfrm>
                <a:off x="1168010" y="2419350"/>
                <a:ext cx="1451365" cy="1396474"/>
                <a:chOff x="1168010" y="2419350"/>
                <a:chExt cx="1451365" cy="1396474"/>
              </a:xfrm>
            </p:grpSpPr>
            <p:pic>
              <p:nvPicPr>
                <p:cNvPr id="38" name="Imagen 37">
                  <a:extLst>
                    <a:ext uri="{FF2B5EF4-FFF2-40B4-BE49-F238E27FC236}">
                      <a16:creationId xmlns:a16="http://schemas.microsoft.com/office/drawing/2014/main" id="{54321071-9399-4019-87D4-4DCA7732C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83" t="2598" r="90398" b="87114"/>
                <a:stretch/>
              </p:blipFill>
              <p:spPr>
                <a:xfrm>
                  <a:off x="1168010" y="2495550"/>
                  <a:ext cx="1333890" cy="1320274"/>
                </a:xfrm>
                <a:prstGeom prst="rect">
                  <a:avLst/>
                </a:prstGeom>
              </p:spPr>
            </p:pic>
            <p:cxnSp>
              <p:nvCxnSpPr>
                <p:cNvPr id="39" name="Conector recto de flecha 38">
                  <a:extLst>
                    <a:ext uri="{FF2B5EF4-FFF2-40B4-BE49-F238E27FC236}">
                      <a16:creationId xmlns:a16="http://schemas.microsoft.com/office/drawing/2014/main" id="{B31A8B33-327B-4E74-BAB1-B1C655438207}"/>
                    </a:ext>
                  </a:extLst>
                </p:cNvPr>
                <p:cNvCxnSpPr/>
                <p:nvPr/>
              </p:nvCxnSpPr>
              <p:spPr>
                <a:xfrm>
                  <a:off x="1219200" y="2419350"/>
                  <a:ext cx="128270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de flecha 39">
                  <a:extLst>
                    <a:ext uri="{FF2B5EF4-FFF2-40B4-BE49-F238E27FC236}">
                      <a16:creationId xmlns:a16="http://schemas.microsoft.com/office/drawing/2014/main" id="{B0188863-F5CD-489B-882C-44CEE0AE3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978025" y="3174474"/>
                  <a:ext cx="128270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7422F47D-212F-4E33-96C7-51EB35779694}"/>
                  </a:ext>
                </a:extLst>
              </p:cNvPr>
              <p:cNvSpPr txBox="1"/>
              <p:nvPr/>
            </p:nvSpPr>
            <p:spPr>
              <a:xfrm>
                <a:off x="1447007" y="2056715"/>
                <a:ext cx="1092199" cy="435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20 cm</a:t>
                </a: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AF65799F-7491-4382-ACB4-0187032FE51D}"/>
                  </a:ext>
                </a:extLst>
              </p:cNvPr>
              <p:cNvSpPr txBox="1"/>
              <p:nvPr/>
            </p:nvSpPr>
            <p:spPr>
              <a:xfrm>
                <a:off x="2539206" y="2956900"/>
                <a:ext cx="966573" cy="435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20 cm</a:t>
                </a:r>
              </a:p>
            </p:txBody>
          </p:sp>
        </p:grp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08CE067B-5F60-4B24-BB5B-75F086266C27}"/>
                </a:ext>
              </a:extLst>
            </p:cNvPr>
            <p:cNvSpPr txBox="1"/>
            <p:nvPr/>
          </p:nvSpPr>
          <p:spPr>
            <a:xfrm>
              <a:off x="6643793" y="3000888"/>
              <a:ext cx="250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. Tablón de madera </a:t>
              </a: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21EC490A-725D-4859-A36A-6FEE8CE0A648}"/>
                </a:ext>
              </a:extLst>
            </p:cNvPr>
            <p:cNvGrpSpPr/>
            <p:nvPr/>
          </p:nvGrpSpPr>
          <p:grpSpPr>
            <a:xfrm>
              <a:off x="95134" y="2051085"/>
              <a:ext cx="6420394" cy="2755829"/>
              <a:chOff x="246167" y="2109893"/>
              <a:chExt cx="6420394" cy="2755829"/>
            </a:xfrm>
          </p:grpSpPr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D59CA374-6D62-4FAB-BDCD-185A143F5906}"/>
                  </a:ext>
                </a:extLst>
              </p:cNvPr>
              <p:cNvGrpSpPr/>
              <p:nvPr/>
            </p:nvGrpSpPr>
            <p:grpSpPr>
              <a:xfrm>
                <a:off x="942394" y="2109893"/>
                <a:ext cx="5724167" cy="2755829"/>
                <a:chOff x="506166" y="2109893"/>
                <a:chExt cx="5724167" cy="2755829"/>
              </a:xfrm>
            </p:grpSpPr>
            <p:pic>
              <p:nvPicPr>
                <p:cNvPr id="41" name="Imagen 40">
                  <a:extLst>
                    <a:ext uri="{FF2B5EF4-FFF2-40B4-BE49-F238E27FC236}">
                      <a16:creationId xmlns:a16="http://schemas.microsoft.com/office/drawing/2014/main" id="{686371FB-8910-4B36-9D53-0C5F49ED5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07" b="28259"/>
                <a:stretch/>
              </p:blipFill>
              <p:spPr>
                <a:xfrm>
                  <a:off x="603086" y="2109893"/>
                  <a:ext cx="5627247" cy="2268938"/>
                </a:xfrm>
                <a:prstGeom prst="rect">
                  <a:avLst/>
                </a:prstGeom>
              </p:spPr>
            </p:pic>
            <p:cxnSp>
              <p:nvCxnSpPr>
                <p:cNvPr id="3" name="Conector recto de flecha 2">
                  <a:extLst>
                    <a:ext uri="{FF2B5EF4-FFF2-40B4-BE49-F238E27FC236}">
                      <a16:creationId xmlns:a16="http://schemas.microsoft.com/office/drawing/2014/main" id="{C9477DE4-28A4-403E-9758-4F0DAF95D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66" y="2182767"/>
                  <a:ext cx="0" cy="219606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Conector recto de flecha 5">
                  <a:extLst>
                    <a:ext uri="{FF2B5EF4-FFF2-40B4-BE49-F238E27FC236}">
                      <a16:creationId xmlns:a16="http://schemas.microsoft.com/office/drawing/2014/main" id="{967D2023-E992-48EF-813F-D99F6AFA9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086" y="4437776"/>
                  <a:ext cx="562724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C1CE755F-96B8-4600-AF6F-C3DB95AEEE3C}"/>
                    </a:ext>
                  </a:extLst>
                </p:cNvPr>
                <p:cNvSpPr txBox="1"/>
                <p:nvPr/>
              </p:nvSpPr>
              <p:spPr>
                <a:xfrm>
                  <a:off x="2881687" y="4496392"/>
                  <a:ext cx="847288" cy="369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dirty="0"/>
                    <a:t>3,6 m</a:t>
                  </a:r>
                </a:p>
              </p:txBody>
            </p:sp>
          </p:grp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76F177F-1299-4310-A23C-A422A41C64F2}"/>
                  </a:ext>
                </a:extLst>
              </p:cNvPr>
              <p:cNvSpPr txBox="1"/>
              <p:nvPr/>
            </p:nvSpPr>
            <p:spPr>
              <a:xfrm>
                <a:off x="246167" y="3096134"/>
                <a:ext cx="847288" cy="36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1,4 m</a:t>
                </a:r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1F5F1981-4836-45A7-9E0B-73D96F05B557}"/>
                </a:ext>
              </a:extLst>
            </p:cNvPr>
            <p:cNvGrpSpPr/>
            <p:nvPr/>
          </p:nvGrpSpPr>
          <p:grpSpPr>
            <a:xfrm>
              <a:off x="2872922" y="5234922"/>
              <a:ext cx="4342737" cy="612944"/>
              <a:chOff x="2902707" y="5242858"/>
              <a:chExt cx="4342737" cy="612944"/>
            </a:xfrm>
          </p:grpSpPr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85507AD1-1EEC-4CD3-B363-69350A80F841}"/>
                  </a:ext>
                </a:extLst>
              </p:cNvPr>
              <p:cNvSpPr txBox="1"/>
              <p:nvPr/>
            </p:nvSpPr>
            <p:spPr>
              <a:xfrm>
                <a:off x="2902707" y="5242858"/>
                <a:ext cx="43427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. Celdas para cada uno de los elementos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451C3BA-6E02-41BF-9780-E972A85F982D}"/>
                  </a:ext>
                </a:extLst>
              </p:cNvPr>
              <p:cNvSpPr txBox="1"/>
              <p:nvPr/>
            </p:nvSpPr>
            <p:spPr>
              <a:xfrm>
                <a:off x="3701904" y="5486470"/>
                <a:ext cx="2500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118 elementos en total!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709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4795A3-527F-4A4C-8D86-A9643FD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4</a:t>
            </a:fld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8E59272-F02B-4522-9379-AE8E02A7AB2F}"/>
              </a:ext>
            </a:extLst>
          </p:cNvPr>
          <p:cNvSpPr txBox="1"/>
          <p:nvPr/>
        </p:nvSpPr>
        <p:spPr>
          <a:xfrm>
            <a:off x="3416383" y="1255194"/>
            <a:ext cx="231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Componentes: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5636846-2228-47F8-B03C-DF5396699602}"/>
              </a:ext>
            </a:extLst>
          </p:cNvPr>
          <p:cNvGrpSpPr/>
          <p:nvPr/>
        </p:nvGrpSpPr>
        <p:grpSpPr>
          <a:xfrm>
            <a:off x="387255" y="1819698"/>
            <a:ext cx="8799502" cy="4536653"/>
            <a:chOff x="158655" y="1819698"/>
            <a:chExt cx="8799502" cy="4536653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6685CEE0-D901-4FA3-BDC1-828FE0466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490" y="1819698"/>
              <a:ext cx="1668736" cy="166873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797FC34-3F33-424F-9961-E5ED065CB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90" y="2269346"/>
              <a:ext cx="1497275" cy="113877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7517204E-2155-4514-B018-DEA1F203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39" y="3590545"/>
              <a:ext cx="1666979" cy="1066200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8F04130-5B4D-4CFB-B32A-FE62E665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55" y="4742470"/>
              <a:ext cx="1613881" cy="161388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FB3BFCC-B68D-4479-9101-44706961AAE9}"/>
                </a:ext>
              </a:extLst>
            </p:cNvPr>
            <p:cNvSpPr txBox="1"/>
            <p:nvPr/>
          </p:nvSpPr>
          <p:spPr>
            <a:xfrm>
              <a:off x="1919393" y="2469400"/>
              <a:ext cx="250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. Arduino </a:t>
              </a:r>
              <a:r>
                <a:rPr lang="es-ES" dirty="0" err="1"/>
                <a:t>ATMega</a:t>
              </a:r>
              <a:r>
                <a:rPr lang="es-ES" dirty="0"/>
                <a:t> 2560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E2B8E1E-2CDB-49DE-B196-56910A488A83}"/>
                </a:ext>
              </a:extLst>
            </p:cNvPr>
            <p:cNvSpPr txBox="1"/>
            <p:nvPr/>
          </p:nvSpPr>
          <p:spPr>
            <a:xfrm>
              <a:off x="1968542" y="3938979"/>
              <a:ext cx="250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. ESP8266 </a:t>
              </a:r>
              <a:r>
                <a:rPr lang="es-ES" dirty="0" err="1"/>
                <a:t>NodeMCU</a:t>
              </a:r>
              <a:endParaRPr lang="es-E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EF0BABE4-71AD-470B-A02D-8A304BD04332}"/>
                </a:ext>
              </a:extLst>
            </p:cNvPr>
            <p:cNvSpPr txBox="1"/>
            <p:nvPr/>
          </p:nvSpPr>
          <p:spPr>
            <a:xfrm>
              <a:off x="1919393" y="5364744"/>
              <a:ext cx="3043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. </a:t>
              </a:r>
              <a:r>
                <a:rPr lang="es-ES" dirty="0" err="1"/>
                <a:t>Mux</a:t>
              </a:r>
              <a:r>
                <a:rPr lang="es-ES" dirty="0"/>
                <a:t> CD74HC4067 16 canales</a:t>
              </a:r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B25D4E9D-5083-4378-9463-638393602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359" y="3257472"/>
              <a:ext cx="1484998" cy="1484998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8752988-71E2-4EED-8589-35B32E88EB0E}"/>
                </a:ext>
              </a:extLst>
            </p:cNvPr>
            <p:cNvSpPr txBox="1"/>
            <p:nvPr/>
          </p:nvSpPr>
          <p:spPr>
            <a:xfrm>
              <a:off x="6457950" y="2469400"/>
              <a:ext cx="250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. Pantalla LCD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1DE9EACC-83EB-4E0C-9272-198B4BC44745}"/>
                </a:ext>
              </a:extLst>
            </p:cNvPr>
            <p:cNvSpPr txBox="1"/>
            <p:nvPr/>
          </p:nvSpPr>
          <p:spPr>
            <a:xfrm>
              <a:off x="6457950" y="3938979"/>
              <a:ext cx="250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. Altavoz</a:t>
              </a:r>
            </a:p>
          </p:txBody>
        </p: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B49FC3C-96B2-49B2-85D0-735F0B46D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207" y="4567111"/>
              <a:ext cx="1065519" cy="1138773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50CF831C-FC57-4D53-BB08-B03A0B771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892" y="4436113"/>
              <a:ext cx="1400767" cy="1400767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F54C6024-DAC7-46EC-8C99-AE3BDBCB94B7}"/>
                </a:ext>
              </a:extLst>
            </p:cNvPr>
            <p:cNvSpPr txBox="1"/>
            <p:nvPr/>
          </p:nvSpPr>
          <p:spPr>
            <a:xfrm>
              <a:off x="6015143" y="5734076"/>
              <a:ext cx="250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. Pulsadores y cables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CD8093C-81EF-49E7-B5D5-284F882B061E}"/>
              </a:ext>
            </a:extLst>
          </p:cNvPr>
          <p:cNvGrpSpPr/>
          <p:nvPr/>
        </p:nvGrpSpPr>
        <p:grpSpPr>
          <a:xfrm>
            <a:off x="380332" y="136524"/>
            <a:ext cx="8649367" cy="1138773"/>
            <a:chOff x="380332" y="136524"/>
            <a:chExt cx="8649367" cy="1138773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421504A2-79B9-4314-9533-C5AE3F7CB390}"/>
                </a:ext>
              </a:extLst>
            </p:cNvPr>
            <p:cNvSpPr txBox="1"/>
            <p:nvPr/>
          </p:nvSpPr>
          <p:spPr>
            <a:xfrm>
              <a:off x="1622821" y="136524"/>
              <a:ext cx="589835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/>
                <a:t>Proyecto Tabla Periódica</a:t>
              </a:r>
            </a:p>
            <a:p>
              <a:r>
                <a:rPr lang="es-ES" sz="2800" dirty="0"/>
                <a:t>Desarrollo de Aplicaciones Distribuidas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16397525-6C8D-4370-A759-6BC7FE19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697" y="187483"/>
              <a:ext cx="1444002" cy="1087814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99D9EBFE-A9A9-4455-B66B-0DF561DB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2" y="279816"/>
              <a:ext cx="1043746" cy="923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57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4795A3-527F-4A4C-8D86-A9643FD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5</a:t>
            </a:fld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8E59272-F02B-4522-9379-AE8E02A7AB2F}"/>
              </a:ext>
            </a:extLst>
          </p:cNvPr>
          <p:cNvSpPr txBox="1"/>
          <p:nvPr/>
        </p:nvSpPr>
        <p:spPr>
          <a:xfrm>
            <a:off x="3119231" y="1195199"/>
            <a:ext cx="498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Implementación: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B4FDCD0-416F-452C-9F13-DEA1DE05DC63}"/>
              </a:ext>
            </a:extLst>
          </p:cNvPr>
          <p:cNvGrpSpPr/>
          <p:nvPr/>
        </p:nvGrpSpPr>
        <p:grpSpPr>
          <a:xfrm>
            <a:off x="380332" y="136524"/>
            <a:ext cx="8649367" cy="1138773"/>
            <a:chOff x="380332" y="136524"/>
            <a:chExt cx="8649367" cy="1138773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3C0E199-1FAD-45A8-BC7C-D36C1CEEFD26}"/>
                </a:ext>
              </a:extLst>
            </p:cNvPr>
            <p:cNvSpPr txBox="1"/>
            <p:nvPr/>
          </p:nvSpPr>
          <p:spPr>
            <a:xfrm>
              <a:off x="1622821" y="136524"/>
              <a:ext cx="589835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/>
                <a:t>Proyecto Tabla Periódica</a:t>
              </a:r>
            </a:p>
            <a:p>
              <a:r>
                <a:rPr lang="es-ES" sz="2800" dirty="0"/>
                <a:t>Desarrollo de Aplicaciones Distribuidas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242C0AF-6032-466E-873A-ED6E50761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697" y="187483"/>
              <a:ext cx="1444002" cy="108781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6C99369-F1AC-4741-94EA-DF837A11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2" y="279816"/>
              <a:ext cx="1043746" cy="923330"/>
            </a:xfrm>
            <a:prstGeom prst="rect">
              <a:avLst/>
            </a:prstGeom>
          </p:spPr>
        </p:pic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564B5490-005B-4165-B56A-22190664B4BF}"/>
              </a:ext>
            </a:extLst>
          </p:cNvPr>
          <p:cNvGrpSpPr/>
          <p:nvPr/>
        </p:nvGrpSpPr>
        <p:grpSpPr>
          <a:xfrm>
            <a:off x="468305" y="1792855"/>
            <a:ext cx="7902589" cy="4582272"/>
            <a:chOff x="468305" y="1792855"/>
            <a:chExt cx="7902589" cy="4582272"/>
          </a:xfrm>
        </p:grpSpPr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F3158DA5-467A-4142-9F2B-46FBDEC1C8F3}"/>
                </a:ext>
              </a:extLst>
            </p:cNvPr>
            <p:cNvGrpSpPr/>
            <p:nvPr/>
          </p:nvGrpSpPr>
          <p:grpSpPr>
            <a:xfrm>
              <a:off x="468305" y="1792855"/>
              <a:ext cx="7902589" cy="4582272"/>
              <a:chOff x="66473" y="1610754"/>
              <a:chExt cx="7902589" cy="4582272"/>
            </a:xfrm>
          </p:grpSpPr>
          <p:grpSp>
            <p:nvGrpSpPr>
              <p:cNvPr id="87" name="Grupo 86">
                <a:extLst>
                  <a:ext uri="{FF2B5EF4-FFF2-40B4-BE49-F238E27FC236}">
                    <a16:creationId xmlns:a16="http://schemas.microsoft.com/office/drawing/2014/main" id="{49ED8BBC-E79E-4063-8D2C-E1F3D340B042}"/>
                  </a:ext>
                </a:extLst>
              </p:cNvPr>
              <p:cNvGrpSpPr/>
              <p:nvPr/>
            </p:nvGrpSpPr>
            <p:grpSpPr>
              <a:xfrm>
                <a:off x="66473" y="1610754"/>
                <a:ext cx="7902589" cy="4582272"/>
                <a:chOff x="66473" y="1610754"/>
                <a:chExt cx="7902589" cy="4582272"/>
              </a:xfrm>
            </p:grpSpPr>
            <p:pic>
              <p:nvPicPr>
                <p:cNvPr id="81" name="Imagen 80">
                  <a:extLst>
                    <a:ext uri="{FF2B5EF4-FFF2-40B4-BE49-F238E27FC236}">
                      <a16:creationId xmlns:a16="http://schemas.microsoft.com/office/drawing/2014/main" id="{59B2C1A1-9597-4CBC-A69E-61CA753A7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5186" y="4273529"/>
                  <a:ext cx="903876" cy="1278567"/>
                </a:xfrm>
                <a:prstGeom prst="rect">
                  <a:avLst/>
                </a:prstGeom>
              </p:spPr>
            </p:pic>
            <p:grpSp>
              <p:nvGrpSpPr>
                <p:cNvPr id="80" name="Grupo 79">
                  <a:extLst>
                    <a:ext uri="{FF2B5EF4-FFF2-40B4-BE49-F238E27FC236}">
                      <a16:creationId xmlns:a16="http://schemas.microsoft.com/office/drawing/2014/main" id="{29E21341-CD37-4E3E-B484-DAEACD3792AF}"/>
                    </a:ext>
                  </a:extLst>
                </p:cNvPr>
                <p:cNvGrpSpPr/>
                <p:nvPr/>
              </p:nvGrpSpPr>
              <p:grpSpPr>
                <a:xfrm>
                  <a:off x="66473" y="1610754"/>
                  <a:ext cx="7413602" cy="4582272"/>
                  <a:chOff x="66473" y="1610754"/>
                  <a:chExt cx="7413602" cy="4582272"/>
                </a:xfrm>
              </p:grpSpPr>
              <p:grpSp>
                <p:nvGrpSpPr>
                  <p:cNvPr id="65" name="Grupo 64">
                    <a:extLst>
                      <a:ext uri="{FF2B5EF4-FFF2-40B4-BE49-F238E27FC236}">
                        <a16:creationId xmlns:a16="http://schemas.microsoft.com/office/drawing/2014/main" id="{2E302C56-1146-4E44-B45D-B0E29DE6CACF}"/>
                      </a:ext>
                    </a:extLst>
                  </p:cNvPr>
                  <p:cNvGrpSpPr/>
                  <p:nvPr/>
                </p:nvGrpSpPr>
                <p:grpSpPr>
                  <a:xfrm>
                    <a:off x="6161310" y="2889651"/>
                    <a:ext cx="1318765" cy="1278567"/>
                    <a:chOff x="6549274" y="2891581"/>
                    <a:chExt cx="1318765" cy="1278567"/>
                  </a:xfrm>
                </p:grpSpPr>
                <p:grpSp>
                  <p:nvGrpSpPr>
                    <p:cNvPr id="63" name="Grupo 62">
                      <a:extLst>
                        <a:ext uri="{FF2B5EF4-FFF2-40B4-BE49-F238E27FC236}">
                          <a16:creationId xmlns:a16="http://schemas.microsoft.com/office/drawing/2014/main" id="{7B876323-D31B-48A5-9B26-948FFC2C53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49274" y="2891581"/>
                      <a:ext cx="1318765" cy="1278567"/>
                      <a:chOff x="6549274" y="2891581"/>
                      <a:chExt cx="1318765" cy="1278567"/>
                    </a:xfrm>
                  </p:grpSpPr>
                  <p:pic>
                    <p:nvPicPr>
                      <p:cNvPr id="46" name="Imagen 45">
                        <a:extLst>
                          <a:ext uri="{FF2B5EF4-FFF2-40B4-BE49-F238E27FC236}">
                            <a16:creationId xmlns:a16="http://schemas.microsoft.com/office/drawing/2014/main" id="{9432DD82-6E7A-493B-A98C-7878FEA7C7E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49274" y="2891581"/>
                        <a:ext cx="903876" cy="1278567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0" name="CuadroTexto 59">
                        <a:extLst>
                          <a:ext uri="{FF2B5EF4-FFF2-40B4-BE49-F238E27FC236}">
                            <a16:creationId xmlns:a16="http://schemas.microsoft.com/office/drawing/2014/main" id="{E45038C1-6922-4855-8B74-15B22A5EA1C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92996" y="3052272"/>
                        <a:ext cx="117504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s-ES" sz="1400" dirty="0"/>
                          <a:t>.</a:t>
                        </a:r>
                        <a:r>
                          <a:rPr lang="es-ES" sz="1000" dirty="0"/>
                          <a:t>Tabla 1</a:t>
                        </a:r>
                        <a:endParaRPr lang="es-ES" sz="1400" dirty="0"/>
                      </a:p>
                    </p:txBody>
                  </p:sp>
                  <p:sp>
                    <p:nvSpPr>
                      <p:cNvPr id="61" name="CuadroTexto 60">
                        <a:extLst>
                          <a:ext uri="{FF2B5EF4-FFF2-40B4-BE49-F238E27FC236}">
                            <a16:creationId xmlns:a16="http://schemas.microsoft.com/office/drawing/2014/main" id="{C55E75C0-F4AA-4DE2-9706-B4551963B0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92995" y="3275111"/>
                        <a:ext cx="117504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s-ES" sz="1400" dirty="0"/>
                          <a:t>.</a:t>
                        </a:r>
                        <a:r>
                          <a:rPr lang="es-ES" sz="1000" dirty="0"/>
                          <a:t>Tabla 2</a:t>
                        </a:r>
                        <a:endParaRPr lang="es-ES" sz="1400" dirty="0"/>
                      </a:p>
                    </p:txBody>
                  </p:sp>
                  <p:sp>
                    <p:nvSpPr>
                      <p:cNvPr id="62" name="CuadroTexto 61">
                        <a:extLst>
                          <a:ext uri="{FF2B5EF4-FFF2-40B4-BE49-F238E27FC236}">
                            <a16:creationId xmlns:a16="http://schemas.microsoft.com/office/drawing/2014/main" id="{47549014-63B1-463B-A1D6-7BF0B8AD9E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92994" y="3491143"/>
                        <a:ext cx="117504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s-ES" sz="1400" dirty="0"/>
                          <a:t>.</a:t>
                        </a:r>
                        <a:r>
                          <a:rPr lang="es-ES" sz="1000" dirty="0"/>
                          <a:t>Tabla 3</a:t>
                        </a:r>
                        <a:endParaRPr lang="es-ES" sz="1400" dirty="0"/>
                      </a:p>
                    </p:txBody>
                  </p:sp>
                </p:grpSp>
                <p:sp>
                  <p:nvSpPr>
                    <p:cNvPr id="64" name="Elipse 63">
                      <a:extLst>
                        <a:ext uri="{FF2B5EF4-FFF2-40B4-BE49-F238E27FC236}">
                          <a16:creationId xmlns:a16="http://schemas.microsoft.com/office/drawing/2014/main" id="{E29C9669-418F-46A4-85C4-E94F20A1D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7513" y="3112433"/>
                      <a:ext cx="467762" cy="216032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grpSp>
                <p:nvGrpSpPr>
                  <p:cNvPr id="71" name="Grupo 70">
                    <a:extLst>
                      <a:ext uri="{FF2B5EF4-FFF2-40B4-BE49-F238E27FC236}">
                        <a16:creationId xmlns:a16="http://schemas.microsoft.com/office/drawing/2014/main" id="{5F534DD6-7031-4562-B6E4-88ACED9B2287}"/>
                      </a:ext>
                    </a:extLst>
                  </p:cNvPr>
                  <p:cNvGrpSpPr/>
                  <p:nvPr/>
                </p:nvGrpSpPr>
                <p:grpSpPr>
                  <a:xfrm>
                    <a:off x="66473" y="1610754"/>
                    <a:ext cx="6679865" cy="4582272"/>
                    <a:chOff x="66473" y="1610754"/>
                    <a:chExt cx="6679865" cy="4582272"/>
                  </a:xfrm>
                </p:grpSpPr>
                <p:grpSp>
                  <p:nvGrpSpPr>
                    <p:cNvPr id="59" name="Grupo 58">
                      <a:extLst>
                        <a:ext uri="{FF2B5EF4-FFF2-40B4-BE49-F238E27FC236}">
                          <a16:creationId xmlns:a16="http://schemas.microsoft.com/office/drawing/2014/main" id="{7FFAE653-FA52-4BD6-B0CA-18FE71B47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473" y="2408408"/>
                      <a:ext cx="6496416" cy="3784618"/>
                      <a:chOff x="249353" y="2408408"/>
                      <a:chExt cx="6496416" cy="3784618"/>
                    </a:xfrm>
                  </p:grpSpPr>
                  <p:grpSp>
                    <p:nvGrpSpPr>
                      <p:cNvPr id="56" name="Grupo 55">
                        <a:extLst>
                          <a:ext uri="{FF2B5EF4-FFF2-40B4-BE49-F238E27FC236}">
                            <a16:creationId xmlns:a16="http://schemas.microsoft.com/office/drawing/2014/main" id="{1249184D-33A0-4AF7-9D4E-ADDB54AAA9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9353" y="2408408"/>
                        <a:ext cx="5020623" cy="3784618"/>
                        <a:chOff x="249353" y="2408408"/>
                        <a:chExt cx="5020623" cy="3784618"/>
                      </a:xfrm>
                    </p:grpSpPr>
                    <p:pic>
                      <p:nvPicPr>
                        <p:cNvPr id="53" name="Imagen 52">
                          <a:extLst>
                            <a:ext uri="{FF2B5EF4-FFF2-40B4-BE49-F238E27FC236}">
                              <a16:creationId xmlns:a16="http://schemas.microsoft.com/office/drawing/2014/main" id="{406ADD77-ACFC-4961-9F3D-42CF0B54986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2432" y="4183884"/>
                          <a:ext cx="649601" cy="649601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44" name="Grupo 43">
                          <a:extLst>
                            <a:ext uri="{FF2B5EF4-FFF2-40B4-BE49-F238E27FC236}">
                              <a16:creationId xmlns:a16="http://schemas.microsoft.com/office/drawing/2014/main" id="{776F1064-F59C-4F57-93E5-039F89B66D6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49353" y="2408408"/>
                          <a:ext cx="4561624" cy="3784618"/>
                          <a:chOff x="1108933" y="2381233"/>
                          <a:chExt cx="4561624" cy="3784618"/>
                        </a:xfrm>
                      </p:grpSpPr>
                      <p:pic>
                        <p:nvPicPr>
                          <p:cNvPr id="35" name="Imagen 34">
                            <a:extLst>
                              <a:ext uri="{FF2B5EF4-FFF2-40B4-BE49-F238E27FC236}">
                                <a16:creationId xmlns:a16="http://schemas.microsoft.com/office/drawing/2014/main" id="{D2CB9C3C-E6DF-4791-A2A7-312ABB5782E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580096" y="4142973"/>
                            <a:ext cx="1245986" cy="1245986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34" name="Grupo 33">
                            <a:extLst>
                              <a:ext uri="{FF2B5EF4-FFF2-40B4-BE49-F238E27FC236}">
                                <a16:creationId xmlns:a16="http://schemas.microsoft.com/office/drawing/2014/main" id="{457AAE8A-5C47-4EFF-B7BA-BACBF72149A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08933" y="2381233"/>
                            <a:ext cx="4561624" cy="3784618"/>
                            <a:chOff x="10375" y="2571733"/>
                            <a:chExt cx="4561624" cy="3784618"/>
                          </a:xfrm>
                        </p:grpSpPr>
                        <p:grpSp>
                          <p:nvGrpSpPr>
                            <p:cNvPr id="26" name="Grupo 25">
                              <a:extLst>
                                <a:ext uri="{FF2B5EF4-FFF2-40B4-BE49-F238E27FC236}">
                                  <a16:creationId xmlns:a16="http://schemas.microsoft.com/office/drawing/2014/main" id="{D2AB1787-DB90-477D-81E7-519853309B0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375" y="3215597"/>
                              <a:ext cx="4561624" cy="3140754"/>
                              <a:chOff x="10375" y="3215597"/>
                              <a:chExt cx="4561624" cy="3140754"/>
                            </a:xfrm>
                          </p:grpSpPr>
                          <p:grpSp>
                            <p:nvGrpSpPr>
                              <p:cNvPr id="20" name="Grupo 19">
                                <a:extLst>
                                  <a:ext uri="{FF2B5EF4-FFF2-40B4-BE49-F238E27FC236}">
                                    <a16:creationId xmlns:a16="http://schemas.microsoft.com/office/drawing/2014/main" id="{268BDC43-1F23-4089-AE47-A3602E3DFD8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0375" y="4685604"/>
                                <a:ext cx="4561624" cy="1670747"/>
                                <a:chOff x="587060" y="4029516"/>
                                <a:chExt cx="4561624" cy="1670747"/>
                              </a:xfrm>
                            </p:grpSpPr>
                            <p:pic>
                              <p:nvPicPr>
                                <p:cNvPr id="15" name="Imagen 14">
                                  <a:extLst>
                                    <a:ext uri="{FF2B5EF4-FFF2-40B4-BE49-F238E27FC236}">
                                      <a16:creationId xmlns:a16="http://schemas.microsoft.com/office/drawing/2014/main" id="{5F3CD78B-62C5-4705-901E-ABD30D5D7E63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87060" y="4029516"/>
                                  <a:ext cx="503195" cy="50319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grpSp>
                              <p:nvGrpSpPr>
                                <p:cNvPr id="4" name="Grupo 3">
                                  <a:extLst>
                                    <a:ext uri="{FF2B5EF4-FFF2-40B4-BE49-F238E27FC236}">
                                      <a16:creationId xmlns:a16="http://schemas.microsoft.com/office/drawing/2014/main" id="{70461B02-4F77-44C6-8F94-304234ACBFB1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288891" y="4154188"/>
                                  <a:ext cx="2859793" cy="1546075"/>
                                  <a:chOff x="1838041" y="3963688"/>
                                  <a:chExt cx="2859793" cy="1546075"/>
                                </a:xfrm>
                              </p:grpSpPr>
                              <p:pic>
                                <p:nvPicPr>
                                  <p:cNvPr id="14" name="Imagen 13">
                                    <a:extLst>
                                      <a:ext uri="{FF2B5EF4-FFF2-40B4-BE49-F238E27FC236}">
                                        <a16:creationId xmlns:a16="http://schemas.microsoft.com/office/drawing/2014/main" id="{7EDC967B-5C78-43E7-8F4D-BD7E992A123A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838041" y="3963688"/>
                                    <a:ext cx="2859793" cy="154607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sp>
                                <p:nvSpPr>
                                  <p:cNvPr id="3" name="Elipse 2">
                                    <a:extLst>
                                      <a:ext uri="{FF2B5EF4-FFF2-40B4-BE49-F238E27FC236}">
                                        <a16:creationId xmlns:a16="http://schemas.microsoft.com/office/drawing/2014/main" id="{0D41D207-C39A-4C9D-8AD8-D7A35CFAE82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906573" y="3963688"/>
                                    <a:ext cx="249252" cy="253854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/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17" name="Conector recto de flecha 16">
                                  <a:extLst>
                                    <a:ext uri="{FF2B5EF4-FFF2-40B4-BE49-F238E27FC236}">
                                      <a16:creationId xmlns:a16="http://schemas.microsoft.com/office/drawing/2014/main" id="{6F86C9F4-71E9-49E2-9743-AEDB36836A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1017669" y="4281114"/>
                                  <a:ext cx="413850" cy="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tailEnd type="triangle"/>
                                </a:ln>
                              </p:spPr>
                              <p:style>
                                <a:lnRef idx="3">
                                  <a:schemeClr val="dk1"/>
                                </a:lnRef>
                                <a:fillRef idx="0">
                                  <a:schemeClr val="dk1"/>
                                </a:fillRef>
                                <a:effectRef idx="2">
                                  <a:schemeClr val="dk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pic>
                            <p:nvPicPr>
                              <p:cNvPr id="21" name="Imagen 20">
                                <a:extLst>
                                  <a:ext uri="{FF2B5EF4-FFF2-40B4-BE49-F238E27FC236}">
                                    <a16:creationId xmlns:a16="http://schemas.microsoft.com/office/drawing/2014/main" id="{99B702FB-3741-45A9-90FF-3AA36C5CCD13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523757" y="3215597"/>
                                <a:ext cx="1284918" cy="97726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cxnSp>
                            <p:nvCxnSpPr>
                              <p:cNvPr id="22" name="Conector recto de flecha 21">
                                <a:extLst>
                                  <a:ext uri="{FF2B5EF4-FFF2-40B4-BE49-F238E27FC236}">
                                    <a16:creationId xmlns:a16="http://schemas.microsoft.com/office/drawing/2014/main" id="{8D6FC61C-43A3-4BEE-90AC-FD4313A1CF54}"/>
                                  </a:ext>
                                </a:extLst>
                              </p:cNvPr>
                              <p:cNvCxnSpPr>
                                <a:cxnSpLocks/>
                                <a:stCxn id="3" idx="0"/>
                              </p:cNvCxnSpPr>
                              <p:nvPr/>
                            </p:nvCxnSpPr>
                            <p:spPr>
                              <a:xfrm flipV="1">
                                <a:off x="1905364" y="4176341"/>
                                <a:ext cx="0" cy="633935"/>
                              </a:xfrm>
                              <a:prstGeom prst="straightConnector1">
                                <a:avLst/>
                              </a:prstGeom>
                              <a:ln>
                                <a:tailEnd type="triangle"/>
                              </a:ln>
                            </p:spPr>
                            <p:style>
                              <a:lnRef idx="3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2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27" name="CuadroTexto 26">
                              <a:extLst>
                                <a:ext uri="{FF2B5EF4-FFF2-40B4-BE49-F238E27FC236}">
                                  <a16:creationId xmlns:a16="http://schemas.microsoft.com/office/drawing/2014/main" id="{B00F47ED-E6FA-4D94-AC31-26C5E10A73E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903800" y="4401103"/>
                              <a:ext cx="904875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s-ES" sz="1400" dirty="0"/>
                                <a:t>0001</a:t>
                              </a:r>
                            </a:p>
                          </p:txBody>
                        </p:sp>
                        <p:pic>
                          <p:nvPicPr>
                            <p:cNvPr id="28" name="Imagen 27">
                              <a:extLst>
                                <a:ext uri="{FF2B5EF4-FFF2-40B4-BE49-F238E27FC236}">
                                  <a16:creationId xmlns:a16="http://schemas.microsoft.com/office/drawing/2014/main" id="{08E93B33-ABA3-4207-839C-8AA10B77D078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35274" y="2571733"/>
                              <a:ext cx="1364592" cy="872793"/>
                            </a:xfrm>
                            <a:prstGeom prst="rect">
                              <a:avLst/>
                            </a:prstGeom>
                          </p:spPr>
                        </p:pic>
                        <p:cxnSp>
                          <p:nvCxnSpPr>
                            <p:cNvPr id="29" name="Conector recto de flecha 28">
                              <a:extLst>
                                <a:ext uri="{FF2B5EF4-FFF2-40B4-BE49-F238E27FC236}">
                                  <a16:creationId xmlns:a16="http://schemas.microsoft.com/office/drawing/2014/main" id="{96D42E73-E116-4BAB-851F-E2F93FED60B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589801" y="3114201"/>
                              <a:ext cx="486750" cy="214274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2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33" name="CuadroTexto 32">
                              <a:extLst>
                                <a:ext uri="{FF2B5EF4-FFF2-40B4-BE49-F238E27FC236}">
                                  <a16:creationId xmlns:a16="http://schemas.microsoft.com/office/drawing/2014/main" id="{21BF6E0E-EDAE-43A9-97F2-A0FECD93E6C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589801" y="2970932"/>
                              <a:ext cx="904875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s-ES" sz="1400" dirty="0"/>
                                <a:t>H</a:t>
                              </a:r>
                            </a:p>
                          </p:txBody>
                        </p:sp>
                      </p:grpSp>
                      <p:cxnSp>
                        <p:nvCxnSpPr>
                          <p:cNvPr id="42" name="Conector recto de flecha 41">
                            <a:extLst>
                              <a:ext uri="{FF2B5EF4-FFF2-40B4-BE49-F238E27FC236}">
                                <a16:creationId xmlns:a16="http://schemas.microsoft.com/office/drawing/2014/main" id="{EE0E8F3B-7D3A-4043-A699-972E70C10A6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434892" y="4746702"/>
                            <a:ext cx="44440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dk1"/>
                          </a:lnRef>
                          <a:fillRef idx="0">
                            <a:schemeClr val="dk1"/>
                          </a:fillRef>
                          <a:effectRef idx="2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55" name="Imagen 54">
                          <a:extLst>
                            <a:ext uri="{FF2B5EF4-FFF2-40B4-BE49-F238E27FC236}">
                              <a16:creationId xmlns:a16="http://schemas.microsoft.com/office/drawing/2014/main" id="{E9686A10-5D96-4378-8DC6-762EC16A4A5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94776" y="4663205"/>
                          <a:ext cx="475200" cy="4752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57" name="CuadroTexto 56">
                        <a:extLst>
                          <a:ext uri="{FF2B5EF4-FFF2-40B4-BE49-F238E27FC236}">
                            <a16:creationId xmlns:a16="http://schemas.microsoft.com/office/drawing/2014/main" id="{276401E1-EA26-4940-82D2-4BBE0569A8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4313" y="4396705"/>
                        <a:ext cx="904875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s-ES" sz="700" dirty="0">
                            <a:solidFill>
                              <a:schemeClr val="bg1"/>
                            </a:solidFill>
                          </a:rPr>
                          <a:t>Hidrogeno</a:t>
                        </a:r>
                      </a:p>
                    </p:txBody>
                  </p:sp>
                  <p:sp>
                    <p:nvSpPr>
                      <p:cNvPr id="58" name="CuadroTexto 57">
                        <a:extLst>
                          <a:ext uri="{FF2B5EF4-FFF2-40B4-BE49-F238E27FC236}">
                            <a16:creationId xmlns:a16="http://schemas.microsoft.com/office/drawing/2014/main" id="{77C3F3CB-83B7-4EF5-B73A-9C65C68686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91289" y="4756612"/>
                        <a:ext cx="155448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s-ES" sz="1200" dirty="0"/>
                          <a:t>Hidrogeno!</a:t>
                        </a:r>
                      </a:p>
                    </p:txBody>
                  </p:sp>
                </p:grpSp>
                <p:grpSp>
                  <p:nvGrpSpPr>
                    <p:cNvPr id="70" name="Grupo 69">
                      <a:extLst>
                        <a:ext uri="{FF2B5EF4-FFF2-40B4-BE49-F238E27FC236}">
                          <a16:creationId xmlns:a16="http://schemas.microsoft.com/office/drawing/2014/main" id="{E126C18B-10A4-4619-8173-58B7A896BB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69729" y="1610754"/>
                      <a:ext cx="2476609" cy="1186585"/>
                      <a:chOff x="4269729" y="1610754"/>
                      <a:chExt cx="2476609" cy="1186585"/>
                    </a:xfrm>
                  </p:grpSpPr>
                  <p:grpSp>
                    <p:nvGrpSpPr>
                      <p:cNvPr id="67" name="Grupo 66">
                        <a:extLst>
                          <a:ext uri="{FF2B5EF4-FFF2-40B4-BE49-F238E27FC236}">
                            <a16:creationId xmlns:a16="http://schemas.microsoft.com/office/drawing/2014/main" id="{70299AE4-7586-48C0-B29E-2825C370D8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4908" y="1610754"/>
                        <a:ext cx="1951430" cy="1186585"/>
                        <a:chOff x="5253968" y="1523886"/>
                        <a:chExt cx="1951430" cy="1186585"/>
                      </a:xfrm>
                    </p:grpSpPr>
                    <p:pic>
                      <p:nvPicPr>
                        <p:cNvPr id="48" name="Imagen 47">
                          <a:extLst>
                            <a:ext uri="{FF2B5EF4-FFF2-40B4-BE49-F238E27FC236}">
                              <a16:creationId xmlns:a16="http://schemas.microsoft.com/office/drawing/2014/main" id="{1ACE38A6-7AD6-41AB-827A-B3BA445299D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53968" y="1777214"/>
                          <a:ext cx="663650" cy="933257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66" name="CuadroTexto 65">
                          <a:extLst>
                            <a:ext uri="{FF2B5EF4-FFF2-40B4-BE49-F238E27FC236}">
                              <a16:creationId xmlns:a16="http://schemas.microsoft.com/office/drawing/2014/main" id="{91030E27-A7DE-40AF-AED2-BFA6A993F11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17618" y="1523886"/>
                          <a:ext cx="128778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dirty="0"/>
                            <a:t>Servidor</a:t>
                          </a:r>
                        </a:p>
                      </p:txBody>
                    </p:sp>
                  </p:grpSp>
                  <p:sp>
                    <p:nvSpPr>
                      <p:cNvPr id="68" name="CuadroTexto 67">
                        <a:extLst>
                          <a:ext uri="{FF2B5EF4-FFF2-40B4-BE49-F238E27FC236}">
                            <a16:creationId xmlns:a16="http://schemas.microsoft.com/office/drawing/2014/main" id="{F67FBB36-1A12-476D-93D9-E1B4AC8539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04041" y="2300336"/>
                        <a:ext cx="90487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s-ES" sz="1400" dirty="0"/>
                          <a:t>H</a:t>
                        </a:r>
                      </a:p>
                    </p:txBody>
                  </p:sp>
                  <p:cxnSp>
                    <p:nvCxnSpPr>
                      <p:cNvPr id="69" name="Conector recto de flecha 68">
                        <a:extLst>
                          <a:ext uri="{FF2B5EF4-FFF2-40B4-BE49-F238E27FC236}">
                            <a16:creationId xmlns:a16="http://schemas.microsoft.com/office/drawing/2014/main" id="{2C2C79E3-0695-4052-9D69-0A51316AEB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269729" y="2432644"/>
                        <a:ext cx="486750" cy="214274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3">
                        <a:schemeClr val="dk1"/>
                      </a:lnRef>
                      <a:fillRef idx="0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72" name="Conector recto de flecha 71">
                    <a:extLst>
                      <a:ext uri="{FF2B5EF4-FFF2-40B4-BE49-F238E27FC236}">
                        <a16:creationId xmlns:a16="http://schemas.microsoft.com/office/drawing/2014/main" id="{CF179D64-FA57-412E-B9E1-2B6E9821A70D}"/>
                      </a:ext>
                    </a:extLst>
                  </p:cNvPr>
                  <p:cNvCxnSpPr>
                    <a:cxnSpLocks/>
                    <a:stCxn id="48" idx="2"/>
                  </p:cNvCxnSpPr>
                  <p:nvPr/>
                </p:nvCxnSpPr>
                <p:spPr>
                  <a:xfrm flipH="1">
                    <a:off x="4571999" y="2797339"/>
                    <a:ext cx="554734" cy="153053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ector recto 75">
                    <a:extLst>
                      <a:ext uri="{FF2B5EF4-FFF2-40B4-BE49-F238E27FC236}">
                        <a16:creationId xmlns:a16="http://schemas.microsoft.com/office/drawing/2014/main" id="{7D4206FC-0DCF-4B5D-AB31-70C04A6129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29810" y="2568681"/>
                    <a:ext cx="926160" cy="437754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2" name="Conector recto de flecha 81">
                  <a:extLst>
                    <a:ext uri="{FF2B5EF4-FFF2-40B4-BE49-F238E27FC236}">
                      <a16:creationId xmlns:a16="http://schemas.microsoft.com/office/drawing/2014/main" id="{A288F853-B6F9-4B8A-910F-5ED7D7360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47311" y="4046776"/>
                  <a:ext cx="392378" cy="3227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FFB3A267-4F8E-46E4-B884-B524F2237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5167" y="5025474"/>
                <a:ext cx="529933" cy="356397"/>
              </a:xfrm>
              <a:prstGeom prst="rect">
                <a:avLst/>
              </a:prstGeom>
            </p:spPr>
          </p:pic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B6A9E0AA-045E-4679-AB42-1081E05FB652}"/>
                  </a:ext>
                </a:extLst>
              </p:cNvPr>
              <p:cNvSpPr txBox="1"/>
              <p:nvPr/>
            </p:nvSpPr>
            <p:spPr>
              <a:xfrm>
                <a:off x="7255986" y="4517335"/>
                <a:ext cx="526734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dirty="0"/>
                  <a:t>Video    H</a:t>
                </a:r>
              </a:p>
            </p:txBody>
          </p:sp>
        </p:grp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41CD713D-DE14-4C10-A859-369B8D2362BF}"/>
                </a:ext>
              </a:extLst>
            </p:cNvPr>
            <p:cNvCxnSpPr>
              <a:cxnSpLocks/>
            </p:cNvCxnSpPr>
            <p:nvPr/>
          </p:nvCxnSpPr>
          <p:spPr>
            <a:xfrm>
              <a:off x="5699125" y="2860675"/>
              <a:ext cx="873445" cy="19181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10F481FE-50F3-40E9-82A0-4D3B9CC968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2570" y="4768709"/>
              <a:ext cx="1068951" cy="10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40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4795A3-527F-4A4C-8D86-A9643FD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6</a:t>
            </a:fld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8E59272-F02B-4522-9379-AE8E02A7AB2F}"/>
              </a:ext>
            </a:extLst>
          </p:cNvPr>
          <p:cNvSpPr txBox="1"/>
          <p:nvPr/>
        </p:nvSpPr>
        <p:spPr>
          <a:xfrm>
            <a:off x="3226127" y="1275297"/>
            <a:ext cx="269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Funcionamiento: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AE6115E-A53B-412F-AB15-2263C436A353}"/>
              </a:ext>
            </a:extLst>
          </p:cNvPr>
          <p:cNvGrpSpPr/>
          <p:nvPr/>
        </p:nvGrpSpPr>
        <p:grpSpPr>
          <a:xfrm>
            <a:off x="380332" y="136524"/>
            <a:ext cx="8649367" cy="1138773"/>
            <a:chOff x="380332" y="136524"/>
            <a:chExt cx="8649367" cy="1138773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6DBFC9D-48DC-40BB-A22C-32D76C0AA1D2}"/>
                </a:ext>
              </a:extLst>
            </p:cNvPr>
            <p:cNvSpPr txBox="1"/>
            <p:nvPr/>
          </p:nvSpPr>
          <p:spPr>
            <a:xfrm>
              <a:off x="1622821" y="136524"/>
              <a:ext cx="589835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/>
                <a:t>Proyecto Tabla Periódica</a:t>
              </a:r>
            </a:p>
            <a:p>
              <a:r>
                <a:rPr lang="es-ES" sz="2800" dirty="0"/>
                <a:t>Desarrollo de Aplicaciones Distribuidas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F0CFDE8-0650-4431-B587-8B478FF18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697" y="187483"/>
              <a:ext cx="1444002" cy="108781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1851581-29BC-497B-A577-A55C3485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2" y="279816"/>
              <a:ext cx="1043746" cy="923330"/>
            </a:xfrm>
            <a:prstGeom prst="rect">
              <a:avLst/>
            </a:prstGeom>
          </p:spPr>
        </p:pic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5153F976-C30F-4EAA-B549-5FE5F1755178}"/>
              </a:ext>
            </a:extLst>
          </p:cNvPr>
          <p:cNvGrpSpPr/>
          <p:nvPr/>
        </p:nvGrpSpPr>
        <p:grpSpPr>
          <a:xfrm>
            <a:off x="159281" y="2754727"/>
            <a:ext cx="8825433" cy="2122194"/>
            <a:chOff x="114301" y="2303998"/>
            <a:chExt cx="8825433" cy="2122194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9FAAC097-AE1B-49BF-8F6D-A9A74F2B29AA}"/>
                </a:ext>
              </a:extLst>
            </p:cNvPr>
            <p:cNvGrpSpPr/>
            <p:nvPr/>
          </p:nvGrpSpPr>
          <p:grpSpPr>
            <a:xfrm>
              <a:off x="114301" y="2303998"/>
              <a:ext cx="8825433" cy="2122194"/>
              <a:chOff x="114301" y="2303998"/>
              <a:chExt cx="8825433" cy="2122194"/>
            </a:xfrm>
          </p:grpSpPr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CF280B78-81CB-4039-8E05-4DC0D523B30E}"/>
                  </a:ext>
                </a:extLst>
              </p:cNvPr>
              <p:cNvGrpSpPr/>
              <p:nvPr/>
            </p:nvGrpSpPr>
            <p:grpSpPr>
              <a:xfrm>
                <a:off x="114301" y="2303998"/>
                <a:ext cx="8825433" cy="2122194"/>
                <a:chOff x="114301" y="2303998"/>
                <a:chExt cx="8825433" cy="2122194"/>
              </a:xfrm>
            </p:grpSpPr>
            <p:pic>
              <p:nvPicPr>
                <p:cNvPr id="61" name="Imagen 60">
                  <a:extLst>
                    <a:ext uri="{FF2B5EF4-FFF2-40B4-BE49-F238E27FC236}">
                      <a16:creationId xmlns:a16="http://schemas.microsoft.com/office/drawing/2014/main" id="{D30EBED8-2B17-4CEA-A1AF-6EDE2B53D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95750" y="2669210"/>
                  <a:ext cx="2043984" cy="1307332"/>
                </a:xfrm>
                <a:prstGeom prst="rect">
                  <a:avLst/>
                </a:prstGeom>
              </p:spPr>
            </p:pic>
            <p:grpSp>
              <p:nvGrpSpPr>
                <p:cNvPr id="65" name="Grupo 64">
                  <a:extLst>
                    <a:ext uri="{FF2B5EF4-FFF2-40B4-BE49-F238E27FC236}">
                      <a16:creationId xmlns:a16="http://schemas.microsoft.com/office/drawing/2014/main" id="{0F84ACA2-8476-4539-AA67-A3533589C480}"/>
                    </a:ext>
                  </a:extLst>
                </p:cNvPr>
                <p:cNvGrpSpPr/>
                <p:nvPr/>
              </p:nvGrpSpPr>
              <p:grpSpPr>
                <a:xfrm>
                  <a:off x="114301" y="2303998"/>
                  <a:ext cx="5898358" cy="2122194"/>
                  <a:chOff x="215644" y="3597677"/>
                  <a:chExt cx="5898358" cy="2122194"/>
                </a:xfrm>
              </p:grpSpPr>
              <p:grpSp>
                <p:nvGrpSpPr>
                  <p:cNvPr id="59" name="Grupo 58">
                    <a:extLst>
                      <a:ext uri="{FF2B5EF4-FFF2-40B4-BE49-F238E27FC236}">
                        <a16:creationId xmlns:a16="http://schemas.microsoft.com/office/drawing/2014/main" id="{2CF9A69D-03F5-4813-88D7-0C405DCBF198}"/>
                      </a:ext>
                    </a:extLst>
                  </p:cNvPr>
                  <p:cNvGrpSpPr/>
                  <p:nvPr/>
                </p:nvGrpSpPr>
                <p:grpSpPr>
                  <a:xfrm>
                    <a:off x="215644" y="3597677"/>
                    <a:ext cx="5898358" cy="2122194"/>
                    <a:chOff x="861327" y="2898826"/>
                    <a:chExt cx="7146151" cy="2596848"/>
                  </a:xfrm>
                </p:grpSpPr>
                <p:grpSp>
                  <p:nvGrpSpPr>
                    <p:cNvPr id="56" name="Grupo 55">
                      <a:extLst>
                        <a:ext uri="{FF2B5EF4-FFF2-40B4-BE49-F238E27FC236}">
                          <a16:creationId xmlns:a16="http://schemas.microsoft.com/office/drawing/2014/main" id="{10C6F881-E7EE-496F-9DE2-5BD6FA7277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1327" y="2898826"/>
                      <a:ext cx="7146151" cy="2596848"/>
                      <a:chOff x="861327" y="2898826"/>
                      <a:chExt cx="7146151" cy="2596848"/>
                    </a:xfrm>
                  </p:grpSpPr>
                  <p:grpSp>
                    <p:nvGrpSpPr>
                      <p:cNvPr id="54" name="Grupo 53">
                        <a:extLst>
                          <a:ext uri="{FF2B5EF4-FFF2-40B4-BE49-F238E27FC236}">
                            <a16:creationId xmlns:a16="http://schemas.microsoft.com/office/drawing/2014/main" id="{561E68AF-9DE0-41F1-A9A9-26DAF428E1A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1327" y="2898826"/>
                        <a:ext cx="7146151" cy="2596848"/>
                        <a:chOff x="861327" y="2898826"/>
                        <a:chExt cx="7146151" cy="2596848"/>
                      </a:xfrm>
                    </p:grpSpPr>
                    <p:grpSp>
                      <p:nvGrpSpPr>
                        <p:cNvPr id="50" name="Grupo 49">
                          <a:extLst>
                            <a:ext uri="{FF2B5EF4-FFF2-40B4-BE49-F238E27FC236}">
                              <a16:creationId xmlns:a16="http://schemas.microsoft.com/office/drawing/2014/main" id="{BC92F4E0-C4D8-4461-9B1E-EEE7EE6124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21556" y="2898826"/>
                          <a:ext cx="6485922" cy="2469142"/>
                          <a:chOff x="790286" y="2622059"/>
                          <a:chExt cx="4755114" cy="1613881"/>
                        </a:xfrm>
                      </p:grpSpPr>
                      <p:pic>
                        <p:nvPicPr>
                          <p:cNvPr id="39" name="Imagen 38">
                            <a:extLst>
                              <a:ext uri="{FF2B5EF4-FFF2-40B4-BE49-F238E27FC236}">
                                <a16:creationId xmlns:a16="http://schemas.microsoft.com/office/drawing/2014/main" id="{D319D36B-B773-4BD7-A08A-5DA16A65E5F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048125" y="2677050"/>
                            <a:ext cx="1497275" cy="1138773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38" name="Grupo 37">
                            <a:extLst>
                              <a:ext uri="{FF2B5EF4-FFF2-40B4-BE49-F238E27FC236}">
                                <a16:creationId xmlns:a16="http://schemas.microsoft.com/office/drawing/2014/main" id="{B30FA5EF-4DC4-4BF1-A378-3828C1CC189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90286" y="2622059"/>
                            <a:ext cx="2182969" cy="1613881"/>
                            <a:chOff x="1043158" y="3008883"/>
                            <a:chExt cx="2182969" cy="1613881"/>
                          </a:xfrm>
                        </p:grpSpPr>
                        <p:pic>
                          <p:nvPicPr>
                            <p:cNvPr id="36" name="Imagen 35">
                              <a:extLst>
                                <a:ext uri="{FF2B5EF4-FFF2-40B4-BE49-F238E27FC236}">
                                  <a16:creationId xmlns:a16="http://schemas.microsoft.com/office/drawing/2014/main" id="{2507B439-8F4B-446C-BA01-DD864812885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43158" y="4260627"/>
                              <a:ext cx="340393" cy="340393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3" name="Grupo 32">
                              <a:extLst>
                                <a:ext uri="{FF2B5EF4-FFF2-40B4-BE49-F238E27FC236}">
                                  <a16:creationId xmlns:a16="http://schemas.microsoft.com/office/drawing/2014/main" id="{33E78AB0-4E7B-4363-92FE-C639F0144AA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324643" y="3008883"/>
                              <a:ext cx="1901484" cy="1613881"/>
                              <a:chOff x="2260600" y="3429000"/>
                              <a:chExt cx="1901484" cy="1613881"/>
                            </a:xfrm>
                          </p:grpSpPr>
                          <p:pic>
                            <p:nvPicPr>
                              <p:cNvPr id="24" name="Imagen 23">
                                <a:extLst>
                                  <a:ext uri="{FF2B5EF4-FFF2-40B4-BE49-F238E27FC236}">
                                    <a16:creationId xmlns:a16="http://schemas.microsoft.com/office/drawing/2014/main" id="{FEB21346-2704-4E7C-B61C-413C24D2C78D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548203" y="3429000"/>
                                <a:ext cx="1613881" cy="161388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cxnSp>
                            <p:nvCxnSpPr>
                              <p:cNvPr id="26" name="Conector recto 25">
                                <a:extLst>
                                  <a:ext uri="{FF2B5EF4-FFF2-40B4-BE49-F238E27FC236}">
                                    <a16:creationId xmlns:a16="http://schemas.microsoft.com/office/drawing/2014/main" id="{F2C7AE04-F867-4B00-9839-19C8A56362E0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H="1">
                                <a:off x="2260600" y="3543300"/>
                                <a:ext cx="762000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7" name="Conector recto 26">
                                <a:extLst>
                                  <a:ext uri="{FF2B5EF4-FFF2-40B4-BE49-F238E27FC236}">
                                    <a16:creationId xmlns:a16="http://schemas.microsoft.com/office/drawing/2014/main" id="{2DB15EDB-6CB8-4113-959E-28AAE69C774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H="1">
                                <a:off x="2260600" y="3625850"/>
                                <a:ext cx="762000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8" name="Conector recto 27">
                                <a:extLst>
                                  <a:ext uri="{FF2B5EF4-FFF2-40B4-BE49-F238E27FC236}">
                                    <a16:creationId xmlns:a16="http://schemas.microsoft.com/office/drawing/2014/main" id="{3EC7ED40-FF3C-4249-9024-E38156E9E5B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H="1">
                                <a:off x="2260600" y="3721100"/>
                                <a:ext cx="762000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29" name="Conector recto 28">
                                <a:extLst>
                                  <a:ext uri="{FF2B5EF4-FFF2-40B4-BE49-F238E27FC236}">
                                    <a16:creationId xmlns:a16="http://schemas.microsoft.com/office/drawing/2014/main" id="{3905E9B9-AD60-46C0-B570-B3C0AD2CF0CE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H="1">
                                <a:off x="2260600" y="3804444"/>
                                <a:ext cx="762000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0" name="Conector recto 29">
                                <a:extLst>
                                  <a:ext uri="{FF2B5EF4-FFF2-40B4-BE49-F238E27FC236}">
                                    <a16:creationId xmlns:a16="http://schemas.microsoft.com/office/drawing/2014/main" id="{3818D4C9-BD6B-4048-93EA-D33225F0E7CD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H="1">
                                <a:off x="2260600" y="3899694"/>
                                <a:ext cx="762000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31" name="CuadroTexto 30">
                                <a:extLst>
                                  <a:ext uri="{FF2B5EF4-FFF2-40B4-BE49-F238E27FC236}">
                                    <a16:creationId xmlns:a16="http://schemas.microsoft.com/office/drawing/2014/main" id="{DF0F0352-4817-4094-90CE-C3195D58EAD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827339" y="4015363"/>
                                <a:ext cx="180975" cy="64633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s-ES" sz="1200" dirty="0"/>
                                  <a:t>.</a:t>
                                </a:r>
                              </a:p>
                              <a:p>
                                <a:r>
                                  <a:rPr lang="es-ES" sz="1200" dirty="0"/>
                                  <a:t>.</a:t>
                                </a:r>
                              </a:p>
                              <a:p>
                                <a:r>
                                  <a:rPr lang="es-ES" sz="1200" dirty="0"/>
                                  <a:t>.</a:t>
                                </a:r>
                              </a:p>
                            </p:txBody>
                          </p:sp>
                          <p:cxnSp>
                            <p:nvCxnSpPr>
                              <p:cNvPr id="32" name="Conector recto 31">
                                <a:extLst>
                                  <a:ext uri="{FF2B5EF4-FFF2-40B4-BE49-F238E27FC236}">
                                    <a16:creationId xmlns:a16="http://schemas.microsoft.com/office/drawing/2014/main" id="{DF48440F-0C7F-43E9-B9E2-37566074CD2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H="1">
                                <a:off x="2260600" y="4871244"/>
                                <a:ext cx="762000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cxnSp>
                        <p:nvCxnSpPr>
                          <p:cNvPr id="49" name="Conector recto de flecha 48">
                            <a:extLst>
                              <a:ext uri="{FF2B5EF4-FFF2-40B4-BE49-F238E27FC236}">
                                <a16:creationId xmlns:a16="http://schemas.microsoft.com/office/drawing/2014/main" id="{07D3864F-F306-458B-B7A8-DDB5DCE1A81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2447925" y="3428999"/>
                            <a:ext cx="1600200" cy="0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53" name="Imagen 52">
                          <a:extLst>
                            <a:ext uri="{FF2B5EF4-FFF2-40B4-BE49-F238E27FC236}">
                              <a16:creationId xmlns:a16="http://schemas.microsoft.com/office/drawing/2014/main" id="{95F9F599-CF45-4589-A21D-BE1387AB4A8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83" t="2598" r="90398" b="87114"/>
                        <a:stretch/>
                      </p:blipFill>
                      <p:spPr>
                        <a:xfrm>
                          <a:off x="861327" y="4725214"/>
                          <a:ext cx="732234" cy="77046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55" name="CuadroTexto 54">
                        <a:extLst>
                          <a:ext uri="{FF2B5EF4-FFF2-40B4-BE49-F238E27FC236}">
                            <a16:creationId xmlns:a16="http://schemas.microsoft.com/office/drawing/2014/main" id="{99500A86-9629-42BD-A1DB-BE617FCA7D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99101" y="3795927"/>
                        <a:ext cx="127512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s-ES" dirty="0"/>
                          <a:t>0001</a:t>
                        </a:r>
                      </a:p>
                    </p:txBody>
                  </p:sp>
                </p:grpSp>
                <p:pic>
                  <p:nvPicPr>
                    <p:cNvPr id="58" name="Gráfico 57" descr="Mano con dedo índice apuntando a la derecha ">
                      <a:extLst>
                        <a:ext uri="{FF2B5EF4-FFF2-40B4-BE49-F238E27FC236}">
                          <a16:creationId xmlns:a16="http://schemas.microsoft.com/office/drawing/2014/main" id="{B0B0883E-80A1-42F4-B2EA-23737186AD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1215747" y="3938285"/>
                      <a:ext cx="923329" cy="923329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4" name="CuadroTexto 63">
                    <a:extLst>
                      <a:ext uri="{FF2B5EF4-FFF2-40B4-BE49-F238E27FC236}">
                        <a16:creationId xmlns:a16="http://schemas.microsoft.com/office/drawing/2014/main" id="{3197AF11-EC14-4628-B4E5-E40B66E9B0DC}"/>
                      </a:ext>
                    </a:extLst>
                  </p:cNvPr>
                  <p:cNvSpPr txBox="1"/>
                  <p:nvPr/>
                </p:nvSpPr>
                <p:spPr>
                  <a:xfrm>
                    <a:off x="3080132" y="4734969"/>
                    <a:ext cx="180154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dirty="0"/>
                      <a:t>Envío de mensaje codificado</a:t>
                    </a:r>
                  </a:p>
                </p:txBody>
              </p:sp>
            </p:grpSp>
            <p:cxnSp>
              <p:nvCxnSpPr>
                <p:cNvPr id="63" name="Conector recto de flecha 62">
                  <a:extLst>
                    <a:ext uri="{FF2B5EF4-FFF2-40B4-BE49-F238E27FC236}">
                      <a16:creationId xmlns:a16="http://schemas.microsoft.com/office/drawing/2014/main" id="{9420C9EC-A460-4F16-86EA-9B4D11D93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8306" y="3302379"/>
                  <a:ext cx="1481334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F830A218-D005-48A5-9CC9-8A7A10641FA0}"/>
                  </a:ext>
                </a:extLst>
              </p:cNvPr>
              <p:cNvSpPr txBox="1"/>
              <p:nvPr/>
            </p:nvSpPr>
            <p:spPr>
              <a:xfrm>
                <a:off x="6142291" y="2968798"/>
                <a:ext cx="1052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H</a:t>
                </a:r>
              </a:p>
            </p:txBody>
          </p:sp>
        </p:grp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0A2D86D9-8313-4144-81B9-C5006AF8E2AC}"/>
                </a:ext>
              </a:extLst>
            </p:cNvPr>
            <p:cNvSpPr txBox="1"/>
            <p:nvPr/>
          </p:nvSpPr>
          <p:spPr>
            <a:xfrm>
              <a:off x="5421231" y="3397314"/>
              <a:ext cx="18015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Decodificación del mensaje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2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4795A3-527F-4A4C-8D86-A9643FD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7</a:t>
            </a:fld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8E59272-F02B-4522-9379-AE8E02A7AB2F}"/>
              </a:ext>
            </a:extLst>
          </p:cNvPr>
          <p:cNvSpPr txBox="1"/>
          <p:nvPr/>
        </p:nvSpPr>
        <p:spPr>
          <a:xfrm>
            <a:off x="3226127" y="1275297"/>
            <a:ext cx="269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Funcionamiento: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AE6115E-A53B-412F-AB15-2263C436A353}"/>
              </a:ext>
            </a:extLst>
          </p:cNvPr>
          <p:cNvGrpSpPr/>
          <p:nvPr/>
        </p:nvGrpSpPr>
        <p:grpSpPr>
          <a:xfrm>
            <a:off x="380332" y="136524"/>
            <a:ext cx="8649367" cy="1138773"/>
            <a:chOff x="380332" y="136524"/>
            <a:chExt cx="8649367" cy="1138773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6DBFC9D-48DC-40BB-A22C-32D76C0AA1D2}"/>
                </a:ext>
              </a:extLst>
            </p:cNvPr>
            <p:cNvSpPr txBox="1"/>
            <p:nvPr/>
          </p:nvSpPr>
          <p:spPr>
            <a:xfrm>
              <a:off x="1622821" y="136524"/>
              <a:ext cx="589835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/>
                <a:t>Proyecto Tabla Periódica</a:t>
              </a:r>
            </a:p>
            <a:p>
              <a:r>
                <a:rPr lang="es-ES" sz="2800" dirty="0"/>
                <a:t>Desarrollo de Aplicaciones Distribuidas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F0CFDE8-0650-4431-B587-8B478FF18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697" y="187483"/>
              <a:ext cx="1444002" cy="108781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1851581-29BC-497B-A577-A55C3485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2" y="279816"/>
              <a:ext cx="1043746" cy="923330"/>
            </a:xfrm>
            <a:prstGeom prst="rect">
              <a:avLst/>
            </a:prstGeom>
          </p:spPr>
        </p:pic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0091374-74F2-4436-9604-AA33D10C300A}"/>
              </a:ext>
            </a:extLst>
          </p:cNvPr>
          <p:cNvSpPr txBox="1"/>
          <p:nvPr/>
        </p:nvSpPr>
        <p:spPr>
          <a:xfrm>
            <a:off x="3100874" y="3244334"/>
            <a:ext cx="10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8EC56A9-E15E-43A5-9FC8-56BC9B6DECEA}"/>
              </a:ext>
            </a:extLst>
          </p:cNvPr>
          <p:cNvGrpSpPr/>
          <p:nvPr/>
        </p:nvGrpSpPr>
        <p:grpSpPr>
          <a:xfrm>
            <a:off x="551142" y="2757965"/>
            <a:ext cx="8388899" cy="2115718"/>
            <a:chOff x="374973" y="2836977"/>
            <a:chExt cx="8388899" cy="2115718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5D22EAB9-25CF-4738-B0A2-32ED9F4EE5EC}"/>
                </a:ext>
              </a:extLst>
            </p:cNvPr>
            <p:cNvGrpSpPr/>
            <p:nvPr/>
          </p:nvGrpSpPr>
          <p:grpSpPr>
            <a:xfrm>
              <a:off x="374973" y="2836977"/>
              <a:ext cx="8388899" cy="1838386"/>
              <a:chOff x="380332" y="2509807"/>
              <a:chExt cx="8388899" cy="1838386"/>
            </a:xfrm>
          </p:grpSpPr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2585F164-B568-442B-BBC5-4588D33C3CD6}"/>
                  </a:ext>
                </a:extLst>
              </p:cNvPr>
              <p:cNvGrpSpPr/>
              <p:nvPr/>
            </p:nvGrpSpPr>
            <p:grpSpPr>
              <a:xfrm>
                <a:off x="380332" y="2509807"/>
                <a:ext cx="8388899" cy="1838386"/>
                <a:chOff x="301805" y="3037067"/>
                <a:chExt cx="8388899" cy="1838386"/>
              </a:xfrm>
            </p:grpSpPr>
            <p:pic>
              <p:nvPicPr>
                <p:cNvPr id="40" name="Imagen 39">
                  <a:extLst>
                    <a:ext uri="{FF2B5EF4-FFF2-40B4-BE49-F238E27FC236}">
                      <a16:creationId xmlns:a16="http://schemas.microsoft.com/office/drawing/2014/main" id="{E3E04D23-F6D1-4069-BEB9-466C029346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7293" y="3148073"/>
                  <a:ext cx="1149423" cy="1616375"/>
                </a:xfrm>
                <a:prstGeom prst="rect">
                  <a:avLst/>
                </a:prstGeom>
              </p:spPr>
            </p:pic>
            <p:grpSp>
              <p:nvGrpSpPr>
                <p:cNvPr id="4" name="Grupo 3">
                  <a:extLst>
                    <a:ext uri="{FF2B5EF4-FFF2-40B4-BE49-F238E27FC236}">
                      <a16:creationId xmlns:a16="http://schemas.microsoft.com/office/drawing/2014/main" id="{9CCB2703-7C52-4816-988A-4F8E1DAE6784}"/>
                    </a:ext>
                  </a:extLst>
                </p:cNvPr>
                <p:cNvGrpSpPr/>
                <p:nvPr/>
              </p:nvGrpSpPr>
              <p:grpSpPr>
                <a:xfrm>
                  <a:off x="301805" y="3429000"/>
                  <a:ext cx="3695481" cy="1307332"/>
                  <a:chOff x="301805" y="3429000"/>
                  <a:chExt cx="3695481" cy="1307332"/>
                </a:xfrm>
              </p:grpSpPr>
              <p:pic>
                <p:nvPicPr>
                  <p:cNvPr id="37" name="Imagen 36">
                    <a:extLst>
                      <a:ext uri="{FF2B5EF4-FFF2-40B4-BE49-F238E27FC236}">
                        <a16:creationId xmlns:a16="http://schemas.microsoft.com/office/drawing/2014/main" id="{046FFF5E-6FAD-416C-B606-2FC9C53371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1805" y="3429000"/>
                    <a:ext cx="2043984" cy="1307332"/>
                  </a:xfrm>
                  <a:prstGeom prst="rect">
                    <a:avLst/>
                  </a:prstGeom>
                </p:spPr>
              </p:pic>
              <p:cxnSp>
                <p:nvCxnSpPr>
                  <p:cNvPr id="3" name="Conector recto de flecha 2">
                    <a:extLst>
                      <a:ext uri="{FF2B5EF4-FFF2-40B4-BE49-F238E27FC236}">
                        <a16:creationId xmlns:a16="http://schemas.microsoft.com/office/drawing/2014/main" id="{8116C240-25E3-4CF7-A833-BDF375BDFC72}"/>
                      </a:ext>
                    </a:extLst>
                  </p:cNvPr>
                  <p:cNvCxnSpPr/>
                  <p:nvPr/>
                </p:nvCxnSpPr>
                <p:spPr>
                  <a:xfrm>
                    <a:off x="2190750" y="4000500"/>
                    <a:ext cx="180653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Grupo 41">
                  <a:extLst>
                    <a:ext uri="{FF2B5EF4-FFF2-40B4-BE49-F238E27FC236}">
                      <a16:creationId xmlns:a16="http://schemas.microsoft.com/office/drawing/2014/main" id="{B529636D-FB8B-4375-80F8-98330088589F}"/>
                    </a:ext>
                  </a:extLst>
                </p:cNvPr>
                <p:cNvGrpSpPr/>
                <p:nvPr/>
              </p:nvGrpSpPr>
              <p:grpSpPr>
                <a:xfrm>
                  <a:off x="6704940" y="3037067"/>
                  <a:ext cx="1985764" cy="1838386"/>
                  <a:chOff x="6563142" y="3071752"/>
                  <a:chExt cx="1341433" cy="1278567"/>
                </a:xfrm>
              </p:grpSpPr>
              <p:pic>
                <p:nvPicPr>
                  <p:cNvPr id="43" name="Imagen 42">
                    <a:extLst>
                      <a:ext uri="{FF2B5EF4-FFF2-40B4-BE49-F238E27FC236}">
                        <a16:creationId xmlns:a16="http://schemas.microsoft.com/office/drawing/2014/main" id="{53463D43-614E-47D8-B353-026F2FAE0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63142" y="3071752"/>
                    <a:ext cx="903876" cy="127856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>
                    <a:extLst>
                      <a:ext uri="{FF2B5EF4-FFF2-40B4-BE49-F238E27FC236}">
                        <a16:creationId xmlns:a16="http://schemas.microsoft.com/office/drawing/2014/main" id="{81A5E5C2-2610-461D-9CDA-D24969D7D90C}"/>
                      </a:ext>
                    </a:extLst>
                  </p:cNvPr>
                  <p:cNvSpPr txBox="1"/>
                  <p:nvPr/>
                </p:nvSpPr>
                <p:spPr>
                  <a:xfrm>
                    <a:off x="6753550" y="3232443"/>
                    <a:ext cx="1151025" cy="2140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400" dirty="0"/>
                      <a:t>.</a:t>
                    </a:r>
                    <a:r>
                      <a:rPr lang="es-ES" sz="1000" dirty="0"/>
                      <a:t>Tabla #001</a:t>
                    </a:r>
                    <a:endParaRPr lang="es-ES" sz="1400" dirty="0"/>
                  </a:p>
                </p:txBody>
              </p:sp>
              <p:sp>
                <p:nvSpPr>
                  <p:cNvPr id="45" name="Elipse 44">
                    <a:extLst>
                      <a:ext uri="{FF2B5EF4-FFF2-40B4-BE49-F238E27FC236}">
                        <a16:creationId xmlns:a16="http://schemas.microsoft.com/office/drawing/2014/main" id="{72FAB16F-2F69-4D3C-923D-A53FB71BD86E}"/>
                      </a:ext>
                    </a:extLst>
                  </p:cNvPr>
                  <p:cNvSpPr/>
                  <p:nvPr/>
                </p:nvSpPr>
                <p:spPr>
                  <a:xfrm>
                    <a:off x="6781885" y="3266387"/>
                    <a:ext cx="467762" cy="216032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46" name="Conector recto de flecha 45">
                  <a:extLst>
                    <a:ext uri="{FF2B5EF4-FFF2-40B4-BE49-F238E27FC236}">
                      <a16:creationId xmlns:a16="http://schemas.microsoft.com/office/drawing/2014/main" id="{78499138-4678-44BD-A170-6A6BE42CCA38}"/>
                    </a:ext>
                  </a:extLst>
                </p:cNvPr>
                <p:cNvCxnSpPr/>
                <p:nvPr/>
              </p:nvCxnSpPr>
              <p:spPr>
                <a:xfrm>
                  <a:off x="5146716" y="3956260"/>
                  <a:ext cx="180653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FD5FAEC0-A58E-447E-9671-D9E27601A803}"/>
                  </a:ext>
                </a:extLst>
              </p:cNvPr>
              <p:cNvSpPr txBox="1"/>
              <p:nvPr/>
            </p:nvSpPr>
            <p:spPr>
              <a:xfrm>
                <a:off x="2349298" y="3529688"/>
                <a:ext cx="18015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Comunicación con el servidor</a:t>
                </a:r>
              </a:p>
            </p:txBody>
          </p:sp>
        </p:grp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715C17B5-D722-4013-A73C-5E454A9853F5}"/>
                </a:ext>
              </a:extLst>
            </p:cNvPr>
            <p:cNvSpPr txBox="1"/>
            <p:nvPr/>
          </p:nvSpPr>
          <p:spPr>
            <a:xfrm>
              <a:off x="5300380" y="3875477"/>
              <a:ext cx="18015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Conexión del terminal con la tabla correspondiente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58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4795A3-527F-4A4C-8D86-A9643FD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8</a:t>
            </a:fld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8E59272-F02B-4522-9379-AE8E02A7AB2F}"/>
              </a:ext>
            </a:extLst>
          </p:cNvPr>
          <p:cNvSpPr txBox="1"/>
          <p:nvPr/>
        </p:nvSpPr>
        <p:spPr>
          <a:xfrm>
            <a:off x="3226127" y="1275297"/>
            <a:ext cx="269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Funcionamiento: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AE6115E-A53B-412F-AB15-2263C436A353}"/>
              </a:ext>
            </a:extLst>
          </p:cNvPr>
          <p:cNvGrpSpPr/>
          <p:nvPr/>
        </p:nvGrpSpPr>
        <p:grpSpPr>
          <a:xfrm>
            <a:off x="380332" y="136524"/>
            <a:ext cx="8649367" cy="1138773"/>
            <a:chOff x="380332" y="136524"/>
            <a:chExt cx="8649367" cy="1138773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6DBFC9D-48DC-40BB-A22C-32D76C0AA1D2}"/>
                </a:ext>
              </a:extLst>
            </p:cNvPr>
            <p:cNvSpPr txBox="1"/>
            <p:nvPr/>
          </p:nvSpPr>
          <p:spPr>
            <a:xfrm>
              <a:off x="1622821" y="136524"/>
              <a:ext cx="589835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/>
                <a:t>Proyecto Tabla Periódica</a:t>
              </a:r>
            </a:p>
            <a:p>
              <a:r>
                <a:rPr lang="es-ES" sz="2800" dirty="0"/>
                <a:t>Desarrollo de Aplicaciones Distribuidas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F0CFDE8-0650-4431-B587-8B478FF18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697" y="187483"/>
              <a:ext cx="1444002" cy="108781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1851581-29BC-497B-A577-A55C3485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2" y="279816"/>
              <a:ext cx="1043746" cy="923330"/>
            </a:xfrm>
            <a:prstGeom prst="rect">
              <a:avLst/>
            </a:prstGeom>
          </p:spPr>
        </p:pic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788CAAE2-DBE8-413F-87E1-24A6650FC7F6}"/>
              </a:ext>
            </a:extLst>
          </p:cNvPr>
          <p:cNvGrpSpPr/>
          <p:nvPr/>
        </p:nvGrpSpPr>
        <p:grpSpPr>
          <a:xfrm>
            <a:off x="712543" y="2022477"/>
            <a:ext cx="8034230" cy="4432616"/>
            <a:chOff x="712543" y="2022477"/>
            <a:chExt cx="8034230" cy="4432616"/>
          </a:xfrm>
        </p:grpSpPr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E2F61E7-6E4D-4654-BD6B-593B8BC2C6DA}"/>
                </a:ext>
              </a:extLst>
            </p:cNvPr>
            <p:cNvGrpSpPr/>
            <p:nvPr/>
          </p:nvGrpSpPr>
          <p:grpSpPr>
            <a:xfrm>
              <a:off x="712543" y="2022477"/>
              <a:ext cx="6873154" cy="4432616"/>
              <a:chOff x="262886" y="2106297"/>
              <a:chExt cx="6873154" cy="4432616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D7FC008E-938E-427A-ADA4-996DB8BB2CB2}"/>
                  </a:ext>
                </a:extLst>
              </p:cNvPr>
              <p:cNvGrpSpPr/>
              <p:nvPr/>
            </p:nvGrpSpPr>
            <p:grpSpPr>
              <a:xfrm>
                <a:off x="262886" y="2106297"/>
                <a:ext cx="6873154" cy="4432616"/>
                <a:chOff x="262886" y="2106297"/>
                <a:chExt cx="6873154" cy="4432616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5F968EB3-29FE-489B-A08F-42006C2B8099}"/>
                    </a:ext>
                  </a:extLst>
                </p:cNvPr>
                <p:cNvGrpSpPr/>
                <p:nvPr/>
              </p:nvGrpSpPr>
              <p:grpSpPr>
                <a:xfrm>
                  <a:off x="262886" y="2106297"/>
                  <a:ext cx="5416461" cy="4432616"/>
                  <a:chOff x="262886" y="2106297"/>
                  <a:chExt cx="5416461" cy="4432616"/>
                </a:xfrm>
              </p:grpSpPr>
              <p:grpSp>
                <p:nvGrpSpPr>
                  <p:cNvPr id="17" name="Grupo 16">
                    <a:extLst>
                      <a:ext uri="{FF2B5EF4-FFF2-40B4-BE49-F238E27FC236}">
                        <a16:creationId xmlns:a16="http://schemas.microsoft.com/office/drawing/2014/main" id="{9D99DC85-5407-41AB-8DD8-28CC5E7CCF8B}"/>
                      </a:ext>
                    </a:extLst>
                  </p:cNvPr>
                  <p:cNvGrpSpPr/>
                  <p:nvPr/>
                </p:nvGrpSpPr>
                <p:grpSpPr>
                  <a:xfrm>
                    <a:off x="262886" y="2106297"/>
                    <a:ext cx="5416461" cy="4432616"/>
                    <a:chOff x="262886" y="2106297"/>
                    <a:chExt cx="5416461" cy="4432616"/>
                  </a:xfrm>
                </p:grpSpPr>
                <p:pic>
                  <p:nvPicPr>
                    <p:cNvPr id="75" name="Imagen 74">
                      <a:extLst>
                        <a:ext uri="{FF2B5EF4-FFF2-40B4-BE49-F238E27FC236}">
                          <a16:creationId xmlns:a16="http://schemas.microsoft.com/office/drawing/2014/main" id="{3028EDD4-5C2D-4655-830D-CFB45AAC95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26584" y="2106297"/>
                      <a:ext cx="1149423" cy="161637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4" name="Grupo 3">
                      <a:extLst>
                        <a:ext uri="{FF2B5EF4-FFF2-40B4-BE49-F238E27FC236}">
                          <a16:creationId xmlns:a16="http://schemas.microsoft.com/office/drawing/2014/main" id="{AF69481E-311D-4E4A-8B96-355F809DD9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2886" y="4030453"/>
                      <a:ext cx="5416461" cy="2508460"/>
                      <a:chOff x="2170136" y="4365985"/>
                      <a:chExt cx="4794585" cy="2009142"/>
                    </a:xfrm>
                  </p:grpSpPr>
                  <p:pic>
                    <p:nvPicPr>
                      <p:cNvPr id="80" name="Imagen 79">
                        <a:extLst>
                          <a:ext uri="{FF2B5EF4-FFF2-40B4-BE49-F238E27FC236}">
                            <a16:creationId xmlns:a16="http://schemas.microsoft.com/office/drawing/2014/main" id="{C0057B6F-5A76-403F-8E4E-19DEE898E2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81384" y="4365985"/>
                        <a:ext cx="649601" cy="64960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1" name="Imagen 80">
                        <a:extLst>
                          <a:ext uri="{FF2B5EF4-FFF2-40B4-BE49-F238E27FC236}">
                            <a16:creationId xmlns:a16="http://schemas.microsoft.com/office/drawing/2014/main" id="{D64CE79A-FABE-4289-BF56-6E8EB93EFF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170136" y="4829052"/>
                        <a:ext cx="2859793" cy="154607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2" name="Imagen 81">
                        <a:extLst>
                          <a:ext uri="{FF2B5EF4-FFF2-40B4-BE49-F238E27FC236}">
                            <a16:creationId xmlns:a16="http://schemas.microsoft.com/office/drawing/2014/main" id="{8487BEC1-92B3-4D1F-9F5E-3464846D818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013728" y="4845306"/>
                        <a:ext cx="475200" cy="4752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83" name="CuadroTexto 82">
                        <a:extLst>
                          <a:ext uri="{FF2B5EF4-FFF2-40B4-BE49-F238E27FC236}">
                            <a16:creationId xmlns:a16="http://schemas.microsoft.com/office/drawing/2014/main" id="{412D1CF8-C07D-433C-B510-E39FC4D6E16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0241" y="4938713"/>
                        <a:ext cx="155448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s-ES" sz="1200" dirty="0"/>
                          <a:t>Hidrogeno!</a:t>
                        </a:r>
                      </a:p>
                    </p:txBody>
                  </p:sp>
                </p:grpSp>
                <p:cxnSp>
                  <p:nvCxnSpPr>
                    <p:cNvPr id="7" name="Conector recto de flecha 6">
                      <a:extLst>
                        <a:ext uri="{FF2B5EF4-FFF2-40B4-BE49-F238E27FC236}">
                          <a16:creationId xmlns:a16="http://schemas.microsoft.com/office/drawing/2014/main" id="{E1FB8F32-A1D2-4640-9498-1A553CD8E5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5304" y="3361411"/>
                      <a:ext cx="768084" cy="88678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76FEC6AA-993F-459A-96F2-4B8084871214}"/>
                      </a:ext>
                    </a:extLst>
                  </p:cNvPr>
                  <p:cNvSpPr txBox="1"/>
                  <p:nvPr/>
                </p:nvSpPr>
                <p:spPr>
                  <a:xfrm>
                    <a:off x="1302456" y="4066642"/>
                    <a:ext cx="141979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dirty="0"/>
                      <a:t>Actuadores</a:t>
                    </a:r>
                  </a:p>
                </p:txBody>
              </p:sp>
            </p:grpSp>
            <p:grpSp>
              <p:nvGrpSpPr>
                <p:cNvPr id="21" name="Grupo 20">
                  <a:extLst>
                    <a:ext uri="{FF2B5EF4-FFF2-40B4-BE49-F238E27FC236}">
                      <a16:creationId xmlns:a16="http://schemas.microsoft.com/office/drawing/2014/main" id="{32A4E184-2A6D-4168-993A-0667C7AF08BD}"/>
                    </a:ext>
                  </a:extLst>
                </p:cNvPr>
                <p:cNvGrpSpPr/>
                <p:nvPr/>
              </p:nvGrpSpPr>
              <p:grpSpPr>
                <a:xfrm>
                  <a:off x="5852072" y="4355818"/>
                  <a:ext cx="1283968" cy="1726217"/>
                  <a:chOff x="7467018" y="4455630"/>
                  <a:chExt cx="903876" cy="1278567"/>
                </a:xfrm>
              </p:grpSpPr>
              <p:pic>
                <p:nvPicPr>
                  <p:cNvPr id="85" name="Imagen 84">
                    <a:extLst>
                      <a:ext uri="{FF2B5EF4-FFF2-40B4-BE49-F238E27FC236}">
                        <a16:creationId xmlns:a16="http://schemas.microsoft.com/office/drawing/2014/main" id="{C5647159-8DFD-4B58-98EE-3DCD6A1439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7018" y="4455630"/>
                    <a:ext cx="903876" cy="1278567"/>
                  </a:xfrm>
                  <a:prstGeom prst="rect">
                    <a:avLst/>
                  </a:prstGeom>
                </p:spPr>
              </p:pic>
              <p:pic>
                <p:nvPicPr>
                  <p:cNvPr id="86" name="Imagen 85">
                    <a:extLst>
                      <a:ext uri="{FF2B5EF4-FFF2-40B4-BE49-F238E27FC236}">
                        <a16:creationId xmlns:a16="http://schemas.microsoft.com/office/drawing/2014/main" id="{824126DF-B4F6-4468-A636-5EB9B42862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56999" y="5207575"/>
                    <a:ext cx="529933" cy="356397"/>
                  </a:xfrm>
                  <a:prstGeom prst="rect">
                    <a:avLst/>
                  </a:prstGeom>
                </p:spPr>
              </p:pic>
              <p:sp>
                <p:nvSpPr>
                  <p:cNvPr id="87" name="CuadroTexto 86">
                    <a:extLst>
                      <a:ext uri="{FF2B5EF4-FFF2-40B4-BE49-F238E27FC236}">
                        <a16:creationId xmlns:a16="http://schemas.microsoft.com/office/drawing/2014/main" id="{7AEFBC6D-36C5-4D74-AEAA-8AF066CD39DC}"/>
                      </a:ext>
                    </a:extLst>
                  </p:cNvPr>
                  <p:cNvSpPr txBox="1"/>
                  <p:nvPr/>
                </p:nvSpPr>
                <p:spPr>
                  <a:xfrm>
                    <a:off x="7657818" y="4699436"/>
                    <a:ext cx="526734" cy="43088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1050" dirty="0"/>
                      <a:t>Video    H</a:t>
                    </a:r>
                  </a:p>
                </p:txBody>
              </p:sp>
            </p:grpSp>
          </p:grpSp>
          <p:cxnSp>
            <p:nvCxnSpPr>
              <p:cNvPr id="88" name="Conector recto de flecha 87">
                <a:extLst>
                  <a:ext uri="{FF2B5EF4-FFF2-40B4-BE49-F238E27FC236}">
                    <a16:creationId xmlns:a16="http://schemas.microsoft.com/office/drawing/2014/main" id="{B5DEBA92-9B3B-47C2-9DA0-7465F9BEF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732" y="3326486"/>
                <a:ext cx="792555" cy="10483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D361A3B8-D6CD-463E-B9B2-97A4E86F0194}"/>
                </a:ext>
              </a:extLst>
            </p:cNvPr>
            <p:cNvSpPr txBox="1"/>
            <p:nvPr/>
          </p:nvSpPr>
          <p:spPr>
            <a:xfrm>
              <a:off x="6295582" y="3020918"/>
              <a:ext cx="2451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Reproducción del video del elemento correspondiente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84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4795A3-527F-4A4C-8D86-A9643FD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88C1-9C9E-430F-847B-3BEBD6319E62}" type="slidenum">
              <a:rPr lang="es-ES" smtClean="0"/>
              <a:t>9</a:t>
            </a:fld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8E59272-F02B-4522-9379-AE8E02A7AB2F}"/>
              </a:ext>
            </a:extLst>
          </p:cNvPr>
          <p:cNvSpPr txBox="1"/>
          <p:nvPr/>
        </p:nvSpPr>
        <p:spPr>
          <a:xfrm>
            <a:off x="3416383" y="1255194"/>
            <a:ext cx="231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Presupuesto: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6685CEE0-D901-4FA3-BDC1-828FE0466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06" y="3846386"/>
            <a:ext cx="953675" cy="9536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97FC34-3F33-424F-9961-E5ED065CB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08" y="1929846"/>
            <a:ext cx="979073" cy="74464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517204E-2155-4514-B018-DEA1F203B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04" y="2785123"/>
            <a:ext cx="1241143" cy="7938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8F04130-5B4D-4CFB-B32A-FE62E6654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34" y="2674493"/>
            <a:ext cx="953674" cy="95367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FB3BFCC-B68D-4479-9101-44706961AAE9}"/>
              </a:ext>
            </a:extLst>
          </p:cNvPr>
          <p:cNvSpPr txBox="1"/>
          <p:nvPr/>
        </p:nvSpPr>
        <p:spPr>
          <a:xfrm>
            <a:off x="380333" y="1785178"/>
            <a:ext cx="4648868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6"/>
              </a:rPr>
              <a:t>Arduino </a:t>
            </a:r>
            <a:r>
              <a:rPr lang="es-ES" sz="2000" dirty="0" err="1">
                <a:hlinkClick r:id="rId6"/>
              </a:rPr>
              <a:t>ATMega</a:t>
            </a:r>
            <a:r>
              <a:rPr lang="es-ES" sz="2000" dirty="0">
                <a:hlinkClick r:id="rId6"/>
              </a:rPr>
              <a:t> 2560 </a:t>
            </a:r>
            <a:r>
              <a:rPr lang="es-ES" sz="2000" dirty="0"/>
              <a:t>-&gt; 14€ </a:t>
            </a:r>
          </a:p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7"/>
              </a:rPr>
              <a:t>ESP8266 </a:t>
            </a:r>
            <a:r>
              <a:rPr lang="es-ES" sz="2000" dirty="0" err="1">
                <a:hlinkClick r:id="rId7"/>
              </a:rPr>
              <a:t>NodeMCU</a:t>
            </a:r>
            <a:r>
              <a:rPr lang="es-ES" sz="2000" dirty="0">
                <a:hlinkClick r:id="rId7"/>
              </a:rPr>
              <a:t> </a:t>
            </a:r>
            <a:r>
              <a:rPr lang="es-ES" sz="2000" dirty="0"/>
              <a:t>-&gt; 7’50€ </a:t>
            </a:r>
          </a:p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8"/>
              </a:rPr>
              <a:t>8 x </a:t>
            </a:r>
            <a:r>
              <a:rPr lang="es-ES" sz="2000" dirty="0" err="1">
                <a:hlinkClick r:id="rId8"/>
              </a:rPr>
              <a:t>Mux</a:t>
            </a:r>
            <a:r>
              <a:rPr lang="es-ES" sz="2000" dirty="0">
                <a:hlinkClick r:id="rId8"/>
              </a:rPr>
              <a:t> CD74HC4067 16 canales </a:t>
            </a:r>
            <a:r>
              <a:rPr lang="es-ES" sz="2000" dirty="0"/>
              <a:t>-&gt; 16’4€ </a:t>
            </a:r>
          </a:p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9"/>
              </a:rPr>
              <a:t>Pantalla LCD </a:t>
            </a:r>
            <a:r>
              <a:rPr lang="es-ES" sz="2000" dirty="0"/>
              <a:t>-&gt; 10€ </a:t>
            </a:r>
          </a:p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10"/>
              </a:rPr>
              <a:t>Altavoz </a:t>
            </a:r>
            <a:r>
              <a:rPr lang="es-ES" sz="2000" dirty="0"/>
              <a:t>-&gt; 7€ </a:t>
            </a:r>
          </a:p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11"/>
              </a:rPr>
              <a:t>5 x Pulsadores </a:t>
            </a:r>
            <a:r>
              <a:rPr lang="es-ES" sz="2000" dirty="0"/>
              <a:t>-&gt; 52’50€ </a:t>
            </a:r>
          </a:p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12"/>
              </a:rPr>
              <a:t>4 x Cables </a:t>
            </a:r>
            <a:r>
              <a:rPr lang="es-ES" sz="2000" dirty="0"/>
              <a:t>-&gt; 32€ </a:t>
            </a:r>
          </a:p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13"/>
              </a:rPr>
              <a:t>2 x </a:t>
            </a:r>
            <a:r>
              <a:rPr lang="es-ES" sz="2000" dirty="0" err="1">
                <a:hlinkClick r:id="rId13"/>
              </a:rPr>
              <a:t>Breadboard</a:t>
            </a:r>
            <a:r>
              <a:rPr lang="es-ES" sz="2000" dirty="0">
                <a:hlinkClick r:id="rId13"/>
              </a:rPr>
              <a:t> </a:t>
            </a:r>
            <a:r>
              <a:rPr lang="es-ES" sz="2000" dirty="0"/>
              <a:t>-&gt; 18’60€ </a:t>
            </a:r>
          </a:p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14"/>
              </a:rPr>
              <a:t>Rasberry Pi 3 </a:t>
            </a:r>
            <a:r>
              <a:rPr lang="es-ES" sz="2000" dirty="0"/>
              <a:t>-&gt; 37’50€ (Opcional)</a:t>
            </a:r>
          </a:p>
          <a:p>
            <a:r>
              <a:rPr lang="es-ES" sz="2800" dirty="0"/>
              <a:t>.</a:t>
            </a:r>
            <a:r>
              <a:rPr lang="es-ES" sz="2000" dirty="0"/>
              <a:t> </a:t>
            </a:r>
            <a:r>
              <a:rPr lang="es-ES" sz="2000" dirty="0">
                <a:hlinkClick r:id="rId15"/>
              </a:rPr>
              <a:t>Tarjeta SD 16 GB </a:t>
            </a:r>
            <a:r>
              <a:rPr lang="es-ES" sz="2000" dirty="0"/>
              <a:t>-&gt; 4€ (Opcional)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 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B25D4E9D-5083-4378-9463-6383936020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78" y="3745064"/>
            <a:ext cx="1019640" cy="1019640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CD8093C-81EF-49E7-B5D5-284F882B061E}"/>
              </a:ext>
            </a:extLst>
          </p:cNvPr>
          <p:cNvGrpSpPr/>
          <p:nvPr/>
        </p:nvGrpSpPr>
        <p:grpSpPr>
          <a:xfrm>
            <a:off x="380332" y="136524"/>
            <a:ext cx="8649367" cy="1138773"/>
            <a:chOff x="380332" y="136524"/>
            <a:chExt cx="8649367" cy="1138773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421504A2-79B9-4314-9533-C5AE3F7CB390}"/>
                </a:ext>
              </a:extLst>
            </p:cNvPr>
            <p:cNvSpPr txBox="1"/>
            <p:nvPr/>
          </p:nvSpPr>
          <p:spPr>
            <a:xfrm>
              <a:off x="1622821" y="136524"/>
              <a:ext cx="589835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/>
                <a:t>Proyecto Tabla Periódica</a:t>
              </a:r>
            </a:p>
            <a:p>
              <a:r>
                <a:rPr lang="es-ES" sz="2800" dirty="0"/>
                <a:t>Desarrollo de Aplicaciones Distribuidas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16397525-6C8D-4370-A759-6BC7FE19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697" y="187483"/>
              <a:ext cx="1444002" cy="1087814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99D9EBFE-A9A9-4455-B66B-0DF561DB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2" y="279816"/>
              <a:ext cx="1043746" cy="923330"/>
            </a:xfrm>
            <a:prstGeom prst="rect">
              <a:avLst/>
            </a:prstGeom>
          </p:spPr>
        </p:pic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942A25B-8493-44B2-B12F-C6BF1A71A3C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622" t="32634" r="70313" b="20714"/>
          <a:stretch/>
        </p:blipFill>
        <p:spPr>
          <a:xfrm>
            <a:off x="8053476" y="5217451"/>
            <a:ext cx="773364" cy="80965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949013-9EF2-4520-8336-45D8BE10FB8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159" t="31935" r="70775" b="29599"/>
          <a:stretch/>
        </p:blipFill>
        <p:spPr>
          <a:xfrm>
            <a:off x="5464062" y="3985671"/>
            <a:ext cx="782083" cy="6751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E369643-9037-4B44-90C5-470B25D71D3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916" t="39659" r="69688" b="25445"/>
          <a:stretch/>
        </p:blipFill>
        <p:spPr>
          <a:xfrm>
            <a:off x="6245507" y="5177630"/>
            <a:ext cx="1241143" cy="8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835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</TotalTime>
  <Words>286</Words>
  <Application>Microsoft Office PowerPoint</Application>
  <PresentationFormat>Presentación en pantalla (4:3)</PresentationFormat>
  <Paragraphs>97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Jaime Cortes Vazquez</dc:creator>
  <cp:lastModifiedBy>Jaime Cortes Vazquez</cp:lastModifiedBy>
  <cp:revision>52</cp:revision>
  <dcterms:created xsi:type="dcterms:W3CDTF">2019-03-08T17:13:40Z</dcterms:created>
  <dcterms:modified xsi:type="dcterms:W3CDTF">2019-03-10T18:59:30Z</dcterms:modified>
</cp:coreProperties>
</file>